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918400" cy="329184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04">
          <p15:clr>
            <a:srgbClr val="A4A3A4"/>
          </p15:clr>
        </p15:guide>
        <p15:guide id="2" orient="horz" pos="426">
          <p15:clr>
            <a:srgbClr val="A4A3A4"/>
          </p15:clr>
        </p15:guide>
        <p15:guide id="3" pos="427">
          <p15:clr>
            <a:srgbClr val="A4A3A4"/>
          </p15:clr>
        </p15:guide>
        <p15:guide id="4" pos="203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Lynn White" initials="RLW" lastIdx="1" clrIdx="0">
    <p:extLst>
      <p:ext uri="{19B8F6BF-5375-455C-9EA6-DF929625EA0E}">
        <p15:presenceInfo xmlns:p15="http://schemas.microsoft.com/office/powerpoint/2012/main" userId="S-1-5-21-906832917-1760506616-2201414626-9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B24"/>
    <a:srgbClr val="A6CE39"/>
    <a:srgbClr val="D15522"/>
    <a:srgbClr val="3B8CA4"/>
    <a:srgbClr val="5D6061"/>
    <a:srgbClr val="8EC0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36" autoAdjust="0"/>
  </p:normalViewPr>
  <p:slideViewPr>
    <p:cSldViewPr snapToGrid="0" snapToObjects="1">
      <p:cViewPr>
        <p:scale>
          <a:sx n="25" d="100"/>
          <a:sy n="25" d="100"/>
        </p:scale>
        <p:origin x="2124" y="18"/>
      </p:cViewPr>
      <p:guideLst>
        <p:guide orient="horz" pos="20304"/>
        <p:guide orient="horz" pos="426"/>
        <p:guide pos="427"/>
        <p:guide pos="20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NanoString.local\RnD%20Projects\TagPlex\Panels\GX1%20and%20GX2%20on%20Colorectal%20Samples\GX2_IO%20Myeloid%20Activity%20ON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anoString.local\RnD%20Projects\TagPlex\Panels\GX1%20and%20GX2%20on%20Colorectal%20Samples\GX1_%20IO_Lymphocyte%20Activity%20ONLY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anoString.local\RnD%20Projects\TagPlex\Panels\GX1%20and%20GX2%20on%20Colorectal%20Samples\GX1_%20IO_Lymphocyte%20Activity%20ONLY_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anoString.local\RnD%20Projects\TagPlex\Panels\GX1%20and%20GX2%20on%20Colorectal%20Samples\GX1_%20IO_Lymphocyte%20Activity%20ONLY_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anoString.local\RnD%20Projects\TagPlex\Panels\GX1%20and%20GX2%20on%20Colorectal%20Samples\GX1_%20IO_Lymphocyte%20Activity%20ONLY_V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R</a:t>
            </a:r>
            <a:r>
              <a:rPr lang="en-US" sz="1800" b="1" baseline="30000" dirty="0"/>
              <a:t>2</a:t>
            </a:r>
            <a:r>
              <a:rPr lang="en-US" sz="1800" b="1" dirty="0"/>
              <a:t> between</a:t>
            </a:r>
            <a:r>
              <a:rPr lang="en-US" sz="1800" b="1" baseline="0" dirty="0"/>
              <a:t> all technical replicates </a:t>
            </a:r>
            <a:endParaRPr lang="en-US"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793831899053349E-2"/>
          <c:y val="0.18384098704741522"/>
          <c:w val="0.91533175098437813"/>
          <c:h val="0.44000896902988307"/>
        </c:manualLayout>
      </c:layout>
      <c:barChart>
        <c:barDir val="col"/>
        <c:grouping val="clustered"/>
        <c:varyColors val="0"/>
        <c:ser>
          <c:idx val="0"/>
          <c:order val="0"/>
          <c:tx>
            <c:strRef>
              <c:f>'[GX2_IO Myeloid Activity ONLY.xlsx]Sheet3'!$A$9</c:f>
              <c:strCache>
                <c:ptCount val="1"/>
                <c:pt idx="0">
                  <c:v>Lymphocyte Activity Panel </c:v>
                </c:pt>
              </c:strCache>
            </c:strRef>
          </c:tx>
          <c:spPr>
            <a:solidFill>
              <a:schemeClr val="accent1"/>
            </a:solidFill>
            <a:ln>
              <a:noFill/>
            </a:ln>
            <a:effectLst/>
          </c:spPr>
          <c:invertIfNegative val="0"/>
          <c:cat>
            <c:strRef>
              <c:f>'[GX2_IO Myeloid Activity ONLY.xlsx]Sheet3'!$B$6:$AS$6</c:f>
              <c:strCache>
                <c:ptCount val="44"/>
                <c:pt idx="0">
                  <c:v>13-188</c:v>
                </c:pt>
                <c:pt idx="1">
                  <c:v>13-293</c:v>
                </c:pt>
                <c:pt idx="2">
                  <c:v>13-437</c:v>
                </c:pt>
                <c:pt idx="3">
                  <c:v>14-138</c:v>
                </c:pt>
                <c:pt idx="4">
                  <c:v>14-196</c:v>
                </c:pt>
                <c:pt idx="5">
                  <c:v>14-411</c:v>
                </c:pt>
                <c:pt idx="6">
                  <c:v>14-419</c:v>
                </c:pt>
                <c:pt idx="7">
                  <c:v>14-496</c:v>
                </c:pt>
                <c:pt idx="8">
                  <c:v>14-545</c:v>
                </c:pt>
                <c:pt idx="9">
                  <c:v>14-596</c:v>
                </c:pt>
                <c:pt idx="10">
                  <c:v>14-615</c:v>
                </c:pt>
                <c:pt idx="11">
                  <c:v>14-707</c:v>
                </c:pt>
                <c:pt idx="12">
                  <c:v>14-774</c:v>
                </c:pt>
                <c:pt idx="13">
                  <c:v>15-012</c:v>
                </c:pt>
                <c:pt idx="14">
                  <c:v>15-029</c:v>
                </c:pt>
                <c:pt idx="15">
                  <c:v>15-058</c:v>
                </c:pt>
                <c:pt idx="16">
                  <c:v>15-137</c:v>
                </c:pt>
                <c:pt idx="17">
                  <c:v>15-156</c:v>
                </c:pt>
                <c:pt idx="18">
                  <c:v>15-473</c:v>
                </c:pt>
                <c:pt idx="19">
                  <c:v>15-490</c:v>
                </c:pt>
                <c:pt idx="20">
                  <c:v>15-632</c:v>
                </c:pt>
                <c:pt idx="21">
                  <c:v>15-729</c:v>
                </c:pt>
                <c:pt idx="22">
                  <c:v>15-768</c:v>
                </c:pt>
                <c:pt idx="23">
                  <c:v>15-800</c:v>
                </c:pt>
                <c:pt idx="24">
                  <c:v>15-958</c:v>
                </c:pt>
                <c:pt idx="25">
                  <c:v>15-966</c:v>
                </c:pt>
                <c:pt idx="26">
                  <c:v>16-095</c:v>
                </c:pt>
                <c:pt idx="27">
                  <c:v>16-1032</c:v>
                </c:pt>
                <c:pt idx="28">
                  <c:v>16-237</c:v>
                </c:pt>
                <c:pt idx="29">
                  <c:v>16-239</c:v>
                </c:pt>
                <c:pt idx="30">
                  <c:v>16-316</c:v>
                </c:pt>
                <c:pt idx="31">
                  <c:v>16-320</c:v>
                </c:pt>
                <c:pt idx="32">
                  <c:v>16-330</c:v>
                </c:pt>
                <c:pt idx="33">
                  <c:v>16-362</c:v>
                </c:pt>
                <c:pt idx="34">
                  <c:v>16-386</c:v>
                </c:pt>
                <c:pt idx="35">
                  <c:v>16-551</c:v>
                </c:pt>
                <c:pt idx="36">
                  <c:v>16-571</c:v>
                </c:pt>
                <c:pt idx="37">
                  <c:v>16-574</c:v>
                </c:pt>
                <c:pt idx="38">
                  <c:v>16-580</c:v>
                </c:pt>
                <c:pt idx="39">
                  <c:v>16-647</c:v>
                </c:pt>
                <c:pt idx="40">
                  <c:v>16-652</c:v>
                </c:pt>
                <c:pt idx="41">
                  <c:v>17-020</c:v>
                </c:pt>
                <c:pt idx="42">
                  <c:v>17-115</c:v>
                </c:pt>
                <c:pt idx="43">
                  <c:v>17-306</c:v>
                </c:pt>
              </c:strCache>
            </c:strRef>
          </c:cat>
          <c:val>
            <c:numRef>
              <c:f>'[GX2_IO Myeloid Activity ONLY.xlsx]Sheet3'!$B$9:$AS$9</c:f>
              <c:numCache>
                <c:formatCode>0.0%</c:formatCode>
                <c:ptCount val="44"/>
                <c:pt idx="0">
                  <c:v>0.93564411812011983</c:v>
                </c:pt>
                <c:pt idx="1">
                  <c:v>0.97710289903744807</c:v>
                </c:pt>
                <c:pt idx="2">
                  <c:v>0.96215379370595011</c:v>
                </c:pt>
                <c:pt idx="3">
                  <c:v>0.9173184837239714</c:v>
                </c:pt>
                <c:pt idx="4">
                  <c:v>0.97439313131127425</c:v>
                </c:pt>
                <c:pt idx="5">
                  <c:v>0.97156491301690928</c:v>
                </c:pt>
                <c:pt idx="6">
                  <c:v>0.96137787920484208</c:v>
                </c:pt>
                <c:pt idx="7">
                  <c:v>0.97493434495420239</c:v>
                </c:pt>
                <c:pt idx="8">
                  <c:v>0.96575412347912803</c:v>
                </c:pt>
                <c:pt idx="9">
                  <c:v>0.90109516995051575</c:v>
                </c:pt>
                <c:pt idx="10">
                  <c:v>0.95834686885065268</c:v>
                </c:pt>
                <c:pt idx="11">
                  <c:v>0.93583833381646531</c:v>
                </c:pt>
                <c:pt idx="12">
                  <c:v>0.94612168177754508</c:v>
                </c:pt>
                <c:pt idx="13">
                  <c:v>0.98243187322059378</c:v>
                </c:pt>
                <c:pt idx="14">
                  <c:v>0.92340535119859801</c:v>
                </c:pt>
                <c:pt idx="15">
                  <c:v>0.95080745803758537</c:v>
                </c:pt>
                <c:pt idx="16">
                  <c:v>0.95746079342330459</c:v>
                </c:pt>
                <c:pt idx="17">
                  <c:v>0.90103985449366208</c:v>
                </c:pt>
                <c:pt idx="18">
                  <c:v>0.95361373620078616</c:v>
                </c:pt>
                <c:pt idx="19">
                  <c:v>0.96371775673273752</c:v>
                </c:pt>
                <c:pt idx="20">
                  <c:v>0.93607925837364392</c:v>
                </c:pt>
                <c:pt idx="21">
                  <c:v>0.86737106312992607</c:v>
                </c:pt>
                <c:pt idx="22">
                  <c:v>0.95244972766923475</c:v>
                </c:pt>
                <c:pt idx="23">
                  <c:v>0.92897839683498995</c:v>
                </c:pt>
                <c:pt idx="24">
                  <c:v>0.93861391355934032</c:v>
                </c:pt>
                <c:pt idx="25">
                  <c:v>0.96358740482006133</c:v>
                </c:pt>
                <c:pt idx="26">
                  <c:v>0.94100033928511795</c:v>
                </c:pt>
                <c:pt idx="27">
                  <c:v>0.96928340069163332</c:v>
                </c:pt>
                <c:pt idx="28">
                  <c:v>0.969620839536528</c:v>
                </c:pt>
                <c:pt idx="29">
                  <c:v>0.95969216687491388</c:v>
                </c:pt>
                <c:pt idx="30">
                  <c:v>0.9627571203065437</c:v>
                </c:pt>
                <c:pt idx="31">
                  <c:v>0.91646967097680554</c:v>
                </c:pt>
                <c:pt idx="32">
                  <c:v>0.9770111217636509</c:v>
                </c:pt>
                <c:pt idx="33">
                  <c:v>0.97346842906767095</c:v>
                </c:pt>
                <c:pt idx="34">
                  <c:v>0.96421695721509126</c:v>
                </c:pt>
                <c:pt idx="35">
                  <c:v>0.92960069592822259</c:v>
                </c:pt>
                <c:pt idx="36">
                  <c:v>0.96762713767846653</c:v>
                </c:pt>
                <c:pt idx="37">
                  <c:v>0.96623454074427706</c:v>
                </c:pt>
                <c:pt idx="38">
                  <c:v>0.9629084280390221</c:v>
                </c:pt>
                <c:pt idx="39">
                  <c:v>0.93998825149897591</c:v>
                </c:pt>
                <c:pt idx="40">
                  <c:v>0.97554837575103071</c:v>
                </c:pt>
                <c:pt idx="41">
                  <c:v>0.97457816191897373</c:v>
                </c:pt>
                <c:pt idx="42">
                  <c:v>0.97015749021961861</c:v>
                </c:pt>
                <c:pt idx="43">
                  <c:v>0.96644020201923242</c:v>
                </c:pt>
              </c:numCache>
            </c:numRef>
          </c:val>
          <c:extLst>
            <c:ext xmlns:c16="http://schemas.microsoft.com/office/drawing/2014/chart" uri="{C3380CC4-5D6E-409C-BE32-E72D297353CC}">
              <c16:uniqueId val="{00000000-65D6-40B3-A7CD-8222AD08A092}"/>
            </c:ext>
          </c:extLst>
        </c:ser>
        <c:ser>
          <c:idx val="1"/>
          <c:order val="1"/>
          <c:tx>
            <c:strRef>
              <c:f>'[GX2_IO Myeloid Activity ONLY.xlsx]Sheet3'!$A$10</c:f>
              <c:strCache>
                <c:ptCount val="1"/>
                <c:pt idx="0">
                  <c:v>Myeloid Activity Panel </c:v>
                </c:pt>
              </c:strCache>
            </c:strRef>
          </c:tx>
          <c:spPr>
            <a:solidFill>
              <a:srgbClr val="00B050"/>
            </a:solidFill>
            <a:ln>
              <a:noFill/>
            </a:ln>
            <a:effectLst/>
          </c:spPr>
          <c:invertIfNegative val="0"/>
          <c:cat>
            <c:strRef>
              <c:f>'[GX2_IO Myeloid Activity ONLY.xlsx]Sheet3'!$B$6:$AS$6</c:f>
              <c:strCache>
                <c:ptCount val="44"/>
                <c:pt idx="0">
                  <c:v>13-188</c:v>
                </c:pt>
                <c:pt idx="1">
                  <c:v>13-293</c:v>
                </c:pt>
                <c:pt idx="2">
                  <c:v>13-437</c:v>
                </c:pt>
                <c:pt idx="3">
                  <c:v>14-138</c:v>
                </c:pt>
                <c:pt idx="4">
                  <c:v>14-196</c:v>
                </c:pt>
                <c:pt idx="5">
                  <c:v>14-411</c:v>
                </c:pt>
                <c:pt idx="6">
                  <c:v>14-419</c:v>
                </c:pt>
                <c:pt idx="7">
                  <c:v>14-496</c:v>
                </c:pt>
                <c:pt idx="8">
                  <c:v>14-545</c:v>
                </c:pt>
                <c:pt idx="9">
                  <c:v>14-596</c:v>
                </c:pt>
                <c:pt idx="10">
                  <c:v>14-615</c:v>
                </c:pt>
                <c:pt idx="11">
                  <c:v>14-707</c:v>
                </c:pt>
                <c:pt idx="12">
                  <c:v>14-774</c:v>
                </c:pt>
                <c:pt idx="13">
                  <c:v>15-012</c:v>
                </c:pt>
                <c:pt idx="14">
                  <c:v>15-029</c:v>
                </c:pt>
                <c:pt idx="15">
                  <c:v>15-058</c:v>
                </c:pt>
                <c:pt idx="16">
                  <c:v>15-137</c:v>
                </c:pt>
                <c:pt idx="17">
                  <c:v>15-156</c:v>
                </c:pt>
                <c:pt idx="18">
                  <c:v>15-473</c:v>
                </c:pt>
                <c:pt idx="19">
                  <c:v>15-490</c:v>
                </c:pt>
                <c:pt idx="20">
                  <c:v>15-632</c:v>
                </c:pt>
                <c:pt idx="21">
                  <c:v>15-729</c:v>
                </c:pt>
                <c:pt idx="22">
                  <c:v>15-768</c:v>
                </c:pt>
                <c:pt idx="23">
                  <c:v>15-800</c:v>
                </c:pt>
                <c:pt idx="24">
                  <c:v>15-958</c:v>
                </c:pt>
                <c:pt idx="25">
                  <c:v>15-966</c:v>
                </c:pt>
                <c:pt idx="26">
                  <c:v>16-095</c:v>
                </c:pt>
                <c:pt idx="27">
                  <c:v>16-1032</c:v>
                </c:pt>
                <c:pt idx="28">
                  <c:v>16-237</c:v>
                </c:pt>
                <c:pt idx="29">
                  <c:v>16-239</c:v>
                </c:pt>
                <c:pt idx="30">
                  <c:v>16-316</c:v>
                </c:pt>
                <c:pt idx="31">
                  <c:v>16-320</c:v>
                </c:pt>
                <c:pt idx="32">
                  <c:v>16-330</c:v>
                </c:pt>
                <c:pt idx="33">
                  <c:v>16-362</c:v>
                </c:pt>
                <c:pt idx="34">
                  <c:v>16-386</c:v>
                </c:pt>
                <c:pt idx="35">
                  <c:v>16-551</c:v>
                </c:pt>
                <c:pt idx="36">
                  <c:v>16-571</c:v>
                </c:pt>
                <c:pt idx="37">
                  <c:v>16-574</c:v>
                </c:pt>
                <c:pt idx="38">
                  <c:v>16-580</c:v>
                </c:pt>
                <c:pt idx="39">
                  <c:v>16-647</c:v>
                </c:pt>
                <c:pt idx="40">
                  <c:v>16-652</c:v>
                </c:pt>
                <c:pt idx="41">
                  <c:v>17-020</c:v>
                </c:pt>
                <c:pt idx="42">
                  <c:v>17-115</c:v>
                </c:pt>
                <c:pt idx="43">
                  <c:v>17-306</c:v>
                </c:pt>
              </c:strCache>
            </c:strRef>
          </c:cat>
          <c:val>
            <c:numRef>
              <c:f>'[GX2_IO Myeloid Activity ONLY.xlsx]Sheet3'!$B$10:$AS$10</c:f>
              <c:numCache>
                <c:formatCode>#,##0.000</c:formatCode>
                <c:ptCount val="44"/>
                <c:pt idx="0">
                  <c:v>0.96567200514807361</c:v>
                </c:pt>
                <c:pt idx="1">
                  <c:v>0.98144438994356265</c:v>
                </c:pt>
                <c:pt idx="2">
                  <c:v>0.98574342262538628</c:v>
                </c:pt>
                <c:pt idx="3">
                  <c:v>0.96862423865105396</c:v>
                </c:pt>
                <c:pt idx="4">
                  <c:v>0.96725450361051102</c:v>
                </c:pt>
                <c:pt idx="5">
                  <c:v>0.98198157844714484</c:v>
                </c:pt>
                <c:pt idx="6">
                  <c:v>0.97852596747089038</c:v>
                </c:pt>
                <c:pt idx="7">
                  <c:v>0.98384844969956831</c:v>
                </c:pt>
                <c:pt idx="8">
                  <c:v>0.97989013022847204</c:v>
                </c:pt>
                <c:pt idx="9">
                  <c:v>0.96053009016003776</c:v>
                </c:pt>
                <c:pt idx="10">
                  <c:v>0.98870889454392052</c:v>
                </c:pt>
                <c:pt idx="11">
                  <c:v>0.97651458779727751</c:v>
                </c:pt>
                <c:pt idx="12">
                  <c:v>0.97978041810403571</c:v>
                </c:pt>
                <c:pt idx="13">
                  <c:v>0.99026640710980884</c:v>
                </c:pt>
                <c:pt idx="14">
                  <c:v>0.96916704012196941</c:v>
                </c:pt>
                <c:pt idx="15">
                  <c:v>0.97270907081721802</c:v>
                </c:pt>
                <c:pt idx="16">
                  <c:v>0.95718374005685714</c:v>
                </c:pt>
                <c:pt idx="17">
                  <c:v>0.9580179390453305</c:v>
                </c:pt>
                <c:pt idx="18">
                  <c:v>0.97623946247797155</c:v>
                </c:pt>
                <c:pt idx="19">
                  <c:v>0.97967095950689731</c:v>
                </c:pt>
                <c:pt idx="20">
                  <c:v>0.97681281525099595</c:v>
                </c:pt>
                <c:pt idx="21">
                  <c:v>0.94988545651139622</c:v>
                </c:pt>
                <c:pt idx="22">
                  <c:v>0.97854729244548933</c:v>
                </c:pt>
                <c:pt idx="23">
                  <c:v>0.98062782512274305</c:v>
                </c:pt>
                <c:pt idx="24">
                  <c:v>0.98040785151175325</c:v>
                </c:pt>
                <c:pt idx="25">
                  <c:v>0.97374423469483684</c:v>
                </c:pt>
                <c:pt idx="26">
                  <c:v>0.97290922722952866</c:v>
                </c:pt>
                <c:pt idx="27">
                  <c:v>0.98671422268530207</c:v>
                </c:pt>
                <c:pt idx="28">
                  <c:v>0.98154793212772196</c:v>
                </c:pt>
                <c:pt idx="29">
                  <c:v>0.97744826759054138</c:v>
                </c:pt>
                <c:pt idx="30">
                  <c:v>0.98563828685603916</c:v>
                </c:pt>
                <c:pt idx="31">
                  <c:v>0.95378383410149514</c:v>
                </c:pt>
                <c:pt idx="32">
                  <c:v>0.98373868067272074</c:v>
                </c:pt>
                <c:pt idx="33">
                  <c:v>0.96944850560504403</c:v>
                </c:pt>
                <c:pt idx="34">
                  <c:v>0.98288914273643424</c:v>
                </c:pt>
                <c:pt idx="35">
                  <c:v>0.95613479911627597</c:v>
                </c:pt>
                <c:pt idx="36">
                  <c:v>0.98422956915129134</c:v>
                </c:pt>
                <c:pt idx="37">
                  <c:v>0.98387197126993398</c:v>
                </c:pt>
                <c:pt idx="38">
                  <c:v>0.97048487696828412</c:v>
                </c:pt>
                <c:pt idx="39">
                  <c:v>0.96910751170924314</c:v>
                </c:pt>
                <c:pt idx="40">
                  <c:v>0.98374081299801752</c:v>
                </c:pt>
                <c:pt idx="41">
                  <c:v>0.95260955336502806</c:v>
                </c:pt>
                <c:pt idx="42">
                  <c:v>0.97950590995709197</c:v>
                </c:pt>
                <c:pt idx="43">
                  <c:v>0.97286917983812604</c:v>
                </c:pt>
              </c:numCache>
            </c:numRef>
          </c:val>
          <c:extLst>
            <c:ext xmlns:c16="http://schemas.microsoft.com/office/drawing/2014/chart" uri="{C3380CC4-5D6E-409C-BE32-E72D297353CC}">
              <c16:uniqueId val="{00000001-65D6-40B3-A7CD-8222AD08A092}"/>
            </c:ext>
          </c:extLst>
        </c:ser>
        <c:dLbls>
          <c:showLegendKey val="0"/>
          <c:showVal val="0"/>
          <c:showCatName val="0"/>
          <c:showSerName val="0"/>
          <c:showPercent val="0"/>
          <c:showBubbleSize val="0"/>
        </c:dLbls>
        <c:gapWidth val="219"/>
        <c:overlap val="-27"/>
        <c:axId val="372677184"/>
        <c:axId val="372684728"/>
      </c:barChart>
      <c:catAx>
        <c:axId val="3726771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Block ID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2684728"/>
        <c:crosses val="autoZero"/>
        <c:auto val="1"/>
        <c:lblAlgn val="ctr"/>
        <c:lblOffset val="100"/>
        <c:noMultiLvlLbl val="0"/>
      </c:catAx>
      <c:valAx>
        <c:axId val="372684728"/>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R</a:t>
                </a:r>
                <a:r>
                  <a:rPr lang="en-US" sz="1600" b="1" baseline="30000" dirty="0"/>
                  <a:t>2</a:t>
                </a:r>
                <a:endParaRPr lang="en-US" sz="1600" b="1" dirty="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2677184"/>
        <c:crosses val="autoZero"/>
        <c:crossBetween val="between"/>
      </c:valAx>
      <c:spPr>
        <a:noFill/>
        <a:ln>
          <a:noFill/>
        </a:ln>
        <a:effectLst/>
      </c:spPr>
    </c:plotArea>
    <c:legend>
      <c:legendPos val="b"/>
      <c:layout>
        <c:manualLayout>
          <c:xMode val="edge"/>
          <c:yMode val="edge"/>
          <c:x val="0.59959587039720175"/>
          <c:y val="0.88321421931832533"/>
          <c:w val="0.39910909728462529"/>
          <c:h val="0.103268374093695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Block ID 14-196</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Lymphocyte Activity Panel </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26255067074948962"/>
                  <c:y val="-4.1666666666666669E-4"/>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trendlineLbl>
          </c:trendline>
          <c:xVal>
            <c:numRef>
              <c:f>'log2 Counts GX1'!$R$7:$R$84</c:f>
              <c:numCache>
                <c:formatCode>0.00</c:formatCode>
                <c:ptCount val="78"/>
                <c:pt idx="0">
                  <c:v>12.745846563273659</c:v>
                </c:pt>
                <c:pt idx="1">
                  <c:v>12.260610855615901</c:v>
                </c:pt>
                <c:pt idx="2">
                  <c:v>11.448555140158726</c:v>
                </c:pt>
                <c:pt idx="3">
                  <c:v>11.439269899965858</c:v>
                </c:pt>
                <c:pt idx="4">
                  <c:v>10.984076614938655</c:v>
                </c:pt>
                <c:pt idx="5">
                  <c:v>9.4093909361377008</c:v>
                </c:pt>
                <c:pt idx="6">
                  <c:v>8.801837670323625</c:v>
                </c:pt>
                <c:pt idx="7">
                  <c:v>8.7826378995621006</c:v>
                </c:pt>
                <c:pt idx="8">
                  <c:v>8.9106127520793894</c:v>
                </c:pt>
                <c:pt idx="9">
                  <c:v>8.2896961633952166</c:v>
                </c:pt>
                <c:pt idx="10">
                  <c:v>8.5574254079232972</c:v>
                </c:pt>
                <c:pt idx="11">
                  <c:v>8.647494403438774</c:v>
                </c:pt>
                <c:pt idx="12">
                  <c:v>8.3785983210717845</c:v>
                </c:pt>
                <c:pt idx="13">
                  <c:v>7.8762713605501267</c:v>
                </c:pt>
                <c:pt idx="14">
                  <c:v>8.1464413922221635</c:v>
                </c:pt>
                <c:pt idx="15">
                  <c:v>8.1027630966255924</c:v>
                </c:pt>
                <c:pt idx="16">
                  <c:v>8.0383703317306843</c:v>
                </c:pt>
                <c:pt idx="17">
                  <c:v>7.8669697783548278</c:v>
                </c:pt>
                <c:pt idx="18">
                  <c:v>7.8036790996131034</c:v>
                </c:pt>
                <c:pt idx="19">
                  <c:v>7.5193217346294343</c:v>
                </c:pt>
                <c:pt idx="20">
                  <c:v>7.5988713462117961</c:v>
                </c:pt>
                <c:pt idx="21">
                  <c:v>7.7268312170324931</c:v>
                </c:pt>
                <c:pt idx="22">
                  <c:v>7.5136486501513904</c:v>
                </c:pt>
                <c:pt idx="23">
                  <c:v>7.0212576205605188</c:v>
                </c:pt>
                <c:pt idx="24">
                  <c:v>7.116239979469368</c:v>
                </c:pt>
                <c:pt idx="25">
                  <c:v>7.1513717762539546</c:v>
                </c:pt>
                <c:pt idx="26">
                  <c:v>6.7923348057066919</c:v>
                </c:pt>
                <c:pt idx="27">
                  <c:v>6.3738221872216529</c:v>
                </c:pt>
                <c:pt idx="28">
                  <c:v>6.0236989172664082</c:v>
                </c:pt>
                <c:pt idx="29">
                  <c:v>6.6718594682474768</c:v>
                </c:pt>
                <c:pt idx="30">
                  <c:v>6.5972331890861309</c:v>
                </c:pt>
                <c:pt idx="31">
                  <c:v>6.3990001482611323</c:v>
                </c:pt>
                <c:pt idx="32">
                  <c:v>6.4163330886886962</c:v>
                </c:pt>
                <c:pt idx="33">
                  <c:v>6.1647058401828003</c:v>
                </c:pt>
                <c:pt idx="34">
                  <c:v>6.1961348807651619</c:v>
                </c:pt>
                <c:pt idx="35">
                  <c:v>5.9873208659292541</c:v>
                </c:pt>
                <c:pt idx="36">
                  <c:v>5.3434078222978139</c:v>
                </c:pt>
                <c:pt idx="37">
                  <c:v>5.7503385202447062</c:v>
                </c:pt>
                <c:pt idx="38">
                  <c:v>5.603181229013857</c:v>
                </c:pt>
                <c:pt idx="39">
                  <c:v>5.5376066914952915</c:v>
                </c:pt>
                <c:pt idx="40">
                  <c:v>5.832636887566867</c:v>
                </c:pt>
                <c:pt idx="41">
                  <c:v>5.3341391788382371</c:v>
                </c:pt>
                <c:pt idx="42">
                  <c:v>5.1862628356697904</c:v>
                </c:pt>
                <c:pt idx="43">
                  <c:v>4.8718436485093175</c:v>
                </c:pt>
                <c:pt idx="44">
                  <c:v>5.9195784459354739</c:v>
                </c:pt>
                <c:pt idx="45">
                  <c:v>5.2307410026269094</c:v>
                </c:pt>
                <c:pt idx="46">
                  <c:v>5.1415962783838181</c:v>
                </c:pt>
                <c:pt idx="47">
                  <c:v>4.8801957289430984</c:v>
                </c:pt>
                <c:pt idx="48">
                  <c:v>4.9011082430145123</c:v>
                </c:pt>
                <c:pt idx="49">
                  <c:v>5.4685833170068276</c:v>
                </c:pt>
                <c:pt idx="50">
                  <c:v>6.2643487633511654</c:v>
                </c:pt>
                <c:pt idx="51">
                  <c:v>5.6521996483040597</c:v>
                </c:pt>
                <c:pt idx="52">
                  <c:v>4.9804823555382605</c:v>
                </c:pt>
                <c:pt idx="53">
                  <c:v>4.75702324650746</c:v>
                </c:pt>
                <c:pt idx="54">
                  <c:v>4.8499992594660979</c:v>
                </c:pt>
                <c:pt idx="55">
                  <c:v>4.2334279437484703</c:v>
                </c:pt>
                <c:pt idx="56">
                  <c:v>4.5279460989082576</c:v>
                </c:pt>
                <c:pt idx="57">
                  <c:v>4.3645724322958559</c:v>
                </c:pt>
                <c:pt idx="58">
                  <c:v>3.2570106182060239</c:v>
                </c:pt>
                <c:pt idx="59">
                  <c:v>4.0018022426339854</c:v>
                </c:pt>
                <c:pt idx="60">
                  <c:v>4.0329824166994293</c:v>
                </c:pt>
                <c:pt idx="61">
                  <c:v>3.9514012916743115</c:v>
                </c:pt>
                <c:pt idx="62">
                  <c:v>4.5969351423872329</c:v>
                </c:pt>
                <c:pt idx="63">
                  <c:v>3.4802651220544627</c:v>
                </c:pt>
                <c:pt idx="64">
                  <c:v>2.9800253002387338</c:v>
                </c:pt>
                <c:pt idx="65">
                  <c:v>4.1210154009613662</c:v>
                </c:pt>
                <c:pt idx="66">
                  <c:v>4.3519109611030773</c:v>
                </c:pt>
                <c:pt idx="67">
                  <c:v>3.9918619305563228</c:v>
                </c:pt>
                <c:pt idx="68">
                  <c:v>3.2464080872463845</c:v>
                </c:pt>
                <c:pt idx="69">
                  <c:v>3.3868109464722167</c:v>
                </c:pt>
                <c:pt idx="70">
                  <c:v>4.3561438102252756</c:v>
                </c:pt>
                <c:pt idx="71">
                  <c:v>2.7070829917717063</c:v>
                </c:pt>
                <c:pt idx="72">
                  <c:v>2.5084286525318573</c:v>
                </c:pt>
                <c:pt idx="73">
                  <c:v>3.6099912952126787</c:v>
                </c:pt>
                <c:pt idx="74">
                  <c:v>3.663344619366085</c:v>
                </c:pt>
                <c:pt idx="75">
                  <c:v>2.7484612330040359</c:v>
                </c:pt>
                <c:pt idx="76">
                  <c:v>2.4905701304462013</c:v>
                </c:pt>
                <c:pt idx="77">
                  <c:v>2.3103401206121505</c:v>
                </c:pt>
              </c:numCache>
            </c:numRef>
          </c:xVal>
          <c:yVal>
            <c:numRef>
              <c:f>'log2 Counts GX1'!$S$7:$S$84</c:f>
              <c:numCache>
                <c:formatCode>0.00</c:formatCode>
                <c:ptCount val="78"/>
                <c:pt idx="0">
                  <c:v>12.570598120427368</c:v>
                </c:pt>
                <c:pt idx="1">
                  <c:v>12.056603848634934</c:v>
                </c:pt>
                <c:pt idx="2">
                  <c:v>11.490780695288434</c:v>
                </c:pt>
                <c:pt idx="3">
                  <c:v>11.474866945910639</c:v>
                </c:pt>
                <c:pt idx="4">
                  <c:v>10.755738841747508</c:v>
                </c:pt>
                <c:pt idx="5">
                  <c:v>9.491111520818075</c:v>
                </c:pt>
                <c:pt idx="6">
                  <c:v>8.9354597478052895</c:v>
                </c:pt>
                <c:pt idx="7">
                  <c:v>8.8563010188264641</c:v>
                </c:pt>
                <c:pt idx="8">
                  <c:v>8.8010292838081892</c:v>
                </c:pt>
                <c:pt idx="9">
                  <c:v>8.3916302615174292</c:v>
                </c:pt>
                <c:pt idx="10">
                  <c:v>8.3740831117210934</c:v>
                </c:pt>
                <c:pt idx="11">
                  <c:v>8.3434078222978147</c:v>
                </c:pt>
                <c:pt idx="12">
                  <c:v>8.3351223369130096</c:v>
                </c:pt>
                <c:pt idx="13">
                  <c:v>7.9565213633331195</c:v>
                </c:pt>
                <c:pt idx="14">
                  <c:v>7.9492430962524105</c:v>
                </c:pt>
                <c:pt idx="15">
                  <c:v>7.9157598960380007</c:v>
                </c:pt>
                <c:pt idx="16">
                  <c:v>7.8392667865048873</c:v>
                </c:pt>
                <c:pt idx="17">
                  <c:v>7.8033562117979445</c:v>
                </c:pt>
                <c:pt idx="18">
                  <c:v>7.6785649295168898</c:v>
                </c:pt>
                <c:pt idx="19">
                  <c:v>7.3764293110699235</c:v>
                </c:pt>
                <c:pt idx="20">
                  <c:v>7.3618560692432302</c:v>
                </c:pt>
                <c:pt idx="21">
                  <c:v>7.3449172427324605</c:v>
                </c:pt>
                <c:pt idx="22">
                  <c:v>7.2723965090374856</c:v>
                </c:pt>
                <c:pt idx="23">
                  <c:v>7.2201364473960803</c:v>
                </c:pt>
                <c:pt idx="24">
                  <c:v>7.1955444592136883</c:v>
                </c:pt>
                <c:pt idx="25">
                  <c:v>6.8330165608111004</c:v>
                </c:pt>
                <c:pt idx="26">
                  <c:v>6.7205520916051071</c:v>
                </c:pt>
                <c:pt idx="27">
                  <c:v>6.3353903546939243</c:v>
                </c:pt>
                <c:pt idx="28">
                  <c:v>6.2946207488916279</c:v>
                </c:pt>
                <c:pt idx="29">
                  <c:v>6.2405051493909811</c:v>
                </c:pt>
                <c:pt idx="30">
                  <c:v>6.2082831384125194</c:v>
                </c:pt>
                <c:pt idx="31">
                  <c:v>6.1929831699739921</c:v>
                </c:pt>
                <c:pt idx="32">
                  <c:v>6.175524601089875</c:v>
                </c:pt>
                <c:pt idx="33">
                  <c:v>6.1237075765120732</c:v>
                </c:pt>
                <c:pt idx="34">
                  <c:v>5.9085727587517463</c:v>
                </c:pt>
                <c:pt idx="35">
                  <c:v>5.8414699994657999</c:v>
                </c:pt>
                <c:pt idx="36">
                  <c:v>5.7057014968457942</c:v>
                </c:pt>
                <c:pt idx="37">
                  <c:v>5.7034883496568245</c:v>
                </c:pt>
                <c:pt idx="38">
                  <c:v>5.6901376929866352</c:v>
                </c:pt>
                <c:pt idx="39">
                  <c:v>5.5828570348442383</c:v>
                </c:pt>
                <c:pt idx="40">
                  <c:v>5.5216789516031994</c:v>
                </c:pt>
                <c:pt idx="41">
                  <c:v>5.4698859762744636</c:v>
                </c:pt>
                <c:pt idx="42">
                  <c:v>5.4531883095482261</c:v>
                </c:pt>
                <c:pt idx="43">
                  <c:v>5.4154882710496999</c:v>
                </c:pt>
                <c:pt idx="44">
                  <c:v>5.2141248053528475</c:v>
                </c:pt>
                <c:pt idx="45">
                  <c:v>5.1977081579558506</c:v>
                </c:pt>
                <c:pt idx="46">
                  <c:v>5.1795110502715112</c:v>
                </c:pt>
                <c:pt idx="47">
                  <c:v>5.0085406717029537</c:v>
                </c:pt>
                <c:pt idx="48">
                  <c:v>4.9040023162836919</c:v>
                </c:pt>
                <c:pt idx="49">
                  <c:v>4.9035203737233761</c:v>
                </c:pt>
                <c:pt idx="50">
                  <c:v>4.8943327422776939</c:v>
                </c:pt>
                <c:pt idx="51">
                  <c:v>4.6351739466749242</c:v>
                </c:pt>
                <c:pt idx="52">
                  <c:v>4.5861642459309095</c:v>
                </c:pt>
                <c:pt idx="53">
                  <c:v>4.3868109464722167</c:v>
                </c:pt>
                <c:pt idx="54">
                  <c:v>4.3348542693316325</c:v>
                </c:pt>
                <c:pt idx="55">
                  <c:v>4.1969217338203295</c:v>
                </c:pt>
                <c:pt idx="56">
                  <c:v>4.1914047288527643</c:v>
                </c:pt>
                <c:pt idx="57">
                  <c:v>4.1763227726404626</c:v>
                </c:pt>
                <c:pt idx="58">
                  <c:v>4.0806576633452254</c:v>
                </c:pt>
                <c:pt idx="59">
                  <c:v>3.936402377725063</c:v>
                </c:pt>
                <c:pt idx="60">
                  <c:v>3.8124982253335644</c:v>
                </c:pt>
                <c:pt idx="61">
                  <c:v>3.7980505147675148</c:v>
                </c:pt>
                <c:pt idx="62">
                  <c:v>3.6287735952016451</c:v>
                </c:pt>
                <c:pt idx="63">
                  <c:v>3.5655971758542249</c:v>
                </c:pt>
                <c:pt idx="64">
                  <c:v>3.5197934862411002</c:v>
                </c:pt>
                <c:pt idx="65">
                  <c:v>3.4802651220544627</c:v>
                </c:pt>
                <c:pt idx="66">
                  <c:v>3.4607425637896441</c:v>
                </c:pt>
                <c:pt idx="67">
                  <c:v>3.4594316186372978</c:v>
                </c:pt>
                <c:pt idx="68">
                  <c:v>3.198494153639083</c:v>
                </c:pt>
                <c:pt idx="69">
                  <c:v>3.1554254317471973</c:v>
                </c:pt>
                <c:pt idx="70">
                  <c:v>3.023255352300303</c:v>
                </c:pt>
                <c:pt idx="71">
                  <c:v>2.9855004303048851</c:v>
                </c:pt>
                <c:pt idx="72">
                  <c:v>2.7970129778361454</c:v>
                </c:pt>
                <c:pt idx="73">
                  <c:v>2.7803100990433753</c:v>
                </c:pt>
                <c:pt idx="74">
                  <c:v>2.6937657122177829</c:v>
                </c:pt>
                <c:pt idx="75">
                  <c:v>2.4931349223055048</c:v>
                </c:pt>
                <c:pt idx="76">
                  <c:v>2.2539892662307865</c:v>
                </c:pt>
                <c:pt idx="77">
                  <c:v>2.1984941536390834</c:v>
                </c:pt>
              </c:numCache>
            </c:numRef>
          </c:yVal>
          <c:smooth val="0"/>
          <c:extLst>
            <c:ext xmlns:c16="http://schemas.microsoft.com/office/drawing/2014/chart" uri="{C3380CC4-5D6E-409C-BE32-E72D297353CC}">
              <c16:uniqueId val="{00000001-F150-43DE-8449-9997DD885DEC}"/>
            </c:ext>
          </c:extLst>
        </c:ser>
        <c:ser>
          <c:idx val="1"/>
          <c:order val="1"/>
          <c:tx>
            <c:v>Myeloid Activity Panel </c:v>
          </c:tx>
          <c:spPr>
            <a:ln w="25400" cap="rnd">
              <a:noFill/>
              <a:round/>
            </a:ln>
            <a:effectLst/>
          </c:spPr>
          <c:marker>
            <c:symbol val="circle"/>
            <c:size val="5"/>
            <c:spPr>
              <a:solidFill>
                <a:srgbClr val="00B050"/>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0.20984033245844269"/>
                  <c:y val="4.4341280256634585E-2"/>
                </c:manualLayout>
              </c:layout>
              <c:numFmt formatCode="General" sourceLinked="0"/>
              <c:spPr>
                <a:noFill/>
                <a:ln>
                  <a:noFill/>
                </a:ln>
                <a:effectLst/>
              </c:spPr>
              <c:txPr>
                <a:bodyPr rot="0" spcFirstLastPara="1" vertOverflow="ellipsis" vert="horz" wrap="square" anchor="ctr" anchorCtr="1"/>
                <a:lstStyle/>
                <a:p>
                  <a:pPr algn="ctr" rtl="0">
                    <a:defRPr lang="en-US" sz="1200" b="1" i="0" u="none" strike="noStrike" kern="1200" baseline="0">
                      <a:solidFill>
                        <a:srgbClr val="00B050"/>
                      </a:solidFill>
                      <a:latin typeface="+mn-lt"/>
                      <a:ea typeface="+mn-ea"/>
                      <a:cs typeface="+mn-cs"/>
                    </a:defRPr>
                  </a:pPr>
                  <a:endParaRPr lang="en-US"/>
                </a:p>
              </c:txPr>
            </c:trendlineLbl>
          </c:trendline>
          <c:xVal>
            <c:numRef>
              <c:f>'log2 Counts GX2'!$R$10:$R$72</c:f>
              <c:numCache>
                <c:formatCode>0.00</c:formatCode>
                <c:ptCount val="63"/>
                <c:pt idx="0">
                  <c:v>11.719247625016459</c:v>
                </c:pt>
                <c:pt idx="1">
                  <c:v>11.497607376209553</c:v>
                </c:pt>
                <c:pt idx="2">
                  <c:v>11.342702514951529</c:v>
                </c:pt>
                <c:pt idx="3">
                  <c:v>11.083446085127646</c:v>
                </c:pt>
                <c:pt idx="4">
                  <c:v>10.36942286013679</c:v>
                </c:pt>
                <c:pt idx="5">
                  <c:v>9.9758049873752661</c:v>
                </c:pt>
                <c:pt idx="6">
                  <c:v>9.2810722665272785</c:v>
                </c:pt>
                <c:pt idx="7">
                  <c:v>9.1425666037633899</c:v>
                </c:pt>
                <c:pt idx="8">
                  <c:v>8.8596279606638753</c:v>
                </c:pt>
                <c:pt idx="9">
                  <c:v>8.9695879808972787</c:v>
                </c:pt>
                <c:pt idx="10">
                  <c:v>9.1086812629346081</c:v>
                </c:pt>
                <c:pt idx="11">
                  <c:v>9.112700132749362</c:v>
                </c:pt>
                <c:pt idx="12">
                  <c:v>8.965784284662087</c:v>
                </c:pt>
                <c:pt idx="13">
                  <c:v>8.7538852825740925</c:v>
                </c:pt>
                <c:pt idx="14">
                  <c:v>8.9322738170864415</c:v>
                </c:pt>
                <c:pt idx="15">
                  <c:v>8.8100252993327022</c:v>
                </c:pt>
                <c:pt idx="16">
                  <c:v>8.4204655591144615</c:v>
                </c:pt>
                <c:pt idx="17">
                  <c:v>8.0009014027415315</c:v>
                </c:pt>
                <c:pt idx="18">
                  <c:v>7.9574503363471161</c:v>
                </c:pt>
                <c:pt idx="19">
                  <c:v>7.8366815933271159</c:v>
                </c:pt>
                <c:pt idx="20">
                  <c:v>7.6009535868384575</c:v>
                </c:pt>
                <c:pt idx="21">
                  <c:v>7.5918589049871708</c:v>
                </c:pt>
                <c:pt idx="22">
                  <c:v>7.7004397181410926</c:v>
                </c:pt>
                <c:pt idx="23">
                  <c:v>7.1635993631928976</c:v>
                </c:pt>
                <c:pt idx="24">
                  <c:v>7.5451961724156114</c:v>
                </c:pt>
                <c:pt idx="25">
                  <c:v>6.9731520378772407</c:v>
                </c:pt>
                <c:pt idx="26">
                  <c:v>6.9800253002387338</c:v>
                </c:pt>
                <c:pt idx="27">
                  <c:v>7.4851047610809731</c:v>
                </c:pt>
                <c:pt idx="28">
                  <c:v>6.8838651545097944</c:v>
                </c:pt>
                <c:pt idx="29">
                  <c:v>6.8797057662822887</c:v>
                </c:pt>
                <c:pt idx="30">
                  <c:v>6.7059779016825232</c:v>
                </c:pt>
                <c:pt idx="31">
                  <c:v>7.7139019779476552</c:v>
                </c:pt>
                <c:pt idx="32">
                  <c:v>6.8670315759192881</c:v>
                </c:pt>
                <c:pt idx="33">
                  <c:v>7.2147076731976441</c:v>
                </c:pt>
                <c:pt idx="34">
                  <c:v>6.7948057312466528</c:v>
                </c:pt>
                <c:pt idx="35">
                  <c:v>7.1779177921958439</c:v>
                </c:pt>
                <c:pt idx="36">
                  <c:v>6.5616316303758415</c:v>
                </c:pt>
                <c:pt idx="37">
                  <c:v>7.4367948121750933</c:v>
                </c:pt>
                <c:pt idx="38">
                  <c:v>6.0118981203694926</c:v>
                </c:pt>
                <c:pt idx="39">
                  <c:v>6.0450497408379888</c:v>
                </c:pt>
                <c:pt idx="40">
                  <c:v>6.7582232147267245</c:v>
                </c:pt>
                <c:pt idx="41">
                  <c:v>6.1955444592136875</c:v>
                </c:pt>
                <c:pt idx="42">
                  <c:v>6.2890967024199904</c:v>
                </c:pt>
                <c:pt idx="43">
                  <c:v>5.7519456816150223</c:v>
                </c:pt>
                <c:pt idx="44">
                  <c:v>6.0365033337389882</c:v>
                </c:pt>
                <c:pt idx="45">
                  <c:v>5.4715126480454996</c:v>
                </c:pt>
                <c:pt idx="46">
                  <c:v>5.7210991887071856</c:v>
                </c:pt>
                <c:pt idx="47">
                  <c:v>5.6424127729050566</c:v>
                </c:pt>
                <c:pt idx="48">
                  <c:v>5.3694664836507231</c:v>
                </c:pt>
                <c:pt idx="49">
                  <c:v>5.0652276227756188</c:v>
                </c:pt>
                <c:pt idx="50">
                  <c:v>3.9307373375628862</c:v>
                </c:pt>
                <c:pt idx="51">
                  <c:v>4.8237493603082733</c:v>
                </c:pt>
                <c:pt idx="52">
                  <c:v>5.2183937110767884</c:v>
                </c:pt>
                <c:pt idx="53">
                  <c:v>4.9354597478052895</c:v>
                </c:pt>
                <c:pt idx="54">
                  <c:v>4.7495342676692616</c:v>
                </c:pt>
                <c:pt idx="55">
                  <c:v>5.2757520488285294</c:v>
                </c:pt>
                <c:pt idx="56">
                  <c:v>4.3455383100700073</c:v>
                </c:pt>
                <c:pt idx="57">
                  <c:v>3.3936907641874536</c:v>
                </c:pt>
                <c:pt idx="58">
                  <c:v>4.3355690055567484</c:v>
                </c:pt>
                <c:pt idx="59">
                  <c:v>3.8943327422776939</c:v>
                </c:pt>
                <c:pt idx="60">
                  <c:v>4.9354597478052895</c:v>
                </c:pt>
                <c:pt idx="61">
                  <c:v>4.3334237337251915</c:v>
                </c:pt>
                <c:pt idx="62">
                  <c:v>4.1333991254171991</c:v>
                </c:pt>
              </c:numCache>
            </c:numRef>
          </c:xVal>
          <c:yVal>
            <c:numRef>
              <c:f>'log2 Counts GX2'!$S$10:$S$72</c:f>
              <c:numCache>
                <c:formatCode>0.00</c:formatCode>
                <c:ptCount val="63"/>
                <c:pt idx="0">
                  <c:v>11.610812620670323</c:v>
                </c:pt>
                <c:pt idx="1">
                  <c:v>11.301359006681174</c:v>
                </c:pt>
                <c:pt idx="2">
                  <c:v>11.182462637698372</c:v>
                </c:pt>
                <c:pt idx="3">
                  <c:v>11.088960450986642</c:v>
                </c:pt>
                <c:pt idx="4">
                  <c:v>10.0620326419133</c:v>
                </c:pt>
                <c:pt idx="5">
                  <c:v>9.8581209048881782</c:v>
                </c:pt>
                <c:pt idx="6">
                  <c:v>9.3092717017319764</c:v>
                </c:pt>
                <c:pt idx="7">
                  <c:v>9.1946829944237223</c:v>
                </c:pt>
                <c:pt idx="8">
                  <c:v>9.0041080806329408</c:v>
                </c:pt>
                <c:pt idx="9">
                  <c:v>8.9449755429254871</c:v>
                </c:pt>
                <c:pt idx="10">
                  <c:v>8.8324153653560895</c:v>
                </c:pt>
                <c:pt idx="11">
                  <c:v>8.7792597203723766</c:v>
                </c:pt>
                <c:pt idx="12">
                  <c:v>8.7440601572184526</c:v>
                </c:pt>
                <c:pt idx="13">
                  <c:v>8.7066686821797461</c:v>
                </c:pt>
                <c:pt idx="14">
                  <c:v>8.5388485207442386</c:v>
                </c:pt>
                <c:pt idx="15">
                  <c:v>8.4607835116372563</c:v>
                </c:pt>
                <c:pt idx="16">
                  <c:v>8.2309811116465017</c:v>
                </c:pt>
                <c:pt idx="17">
                  <c:v>7.9740703670240274</c:v>
                </c:pt>
                <c:pt idx="18">
                  <c:v>7.835292504380047</c:v>
                </c:pt>
                <c:pt idx="19">
                  <c:v>7.7986338015555408</c:v>
                </c:pt>
                <c:pt idx="20">
                  <c:v>7.7179505433485982</c:v>
                </c:pt>
                <c:pt idx="21">
                  <c:v>7.5259905383289425</c:v>
                </c:pt>
                <c:pt idx="22">
                  <c:v>7.4224012155775299</c:v>
                </c:pt>
                <c:pt idx="23">
                  <c:v>7.3968616179699245</c:v>
                </c:pt>
                <c:pt idx="24">
                  <c:v>7.3235502145370468</c:v>
                </c:pt>
                <c:pt idx="25">
                  <c:v>7.2233260066190192</c:v>
                </c:pt>
                <c:pt idx="26">
                  <c:v>7.1940673473401162</c:v>
                </c:pt>
                <c:pt idx="27">
                  <c:v>7.1646052864248997</c:v>
                </c:pt>
                <c:pt idx="28">
                  <c:v>7.0965570422585698</c:v>
                </c:pt>
                <c:pt idx="29">
                  <c:v>7.0674881414890738</c:v>
                </c:pt>
                <c:pt idx="30">
                  <c:v>6.9875482589537432</c:v>
                </c:pt>
                <c:pt idx="31">
                  <c:v>6.975446765640962</c:v>
                </c:pt>
                <c:pt idx="32">
                  <c:v>6.860590409374856</c:v>
                </c:pt>
                <c:pt idx="33">
                  <c:v>6.8155754288625721</c:v>
                </c:pt>
                <c:pt idx="34">
                  <c:v>6.7975318395719624</c:v>
                </c:pt>
                <c:pt idx="35">
                  <c:v>6.7491319731904111</c:v>
                </c:pt>
                <c:pt idx="36">
                  <c:v>6.7294168146473501</c:v>
                </c:pt>
                <c:pt idx="37">
                  <c:v>6.5054146093467535</c:v>
                </c:pt>
                <c:pt idx="38">
                  <c:v>6.3540289380543875</c:v>
                </c:pt>
                <c:pt idx="39">
                  <c:v>6.2570106182060243</c:v>
                </c:pt>
                <c:pt idx="40">
                  <c:v>6.169524197150003</c:v>
                </c:pt>
                <c:pt idx="41">
                  <c:v>6.0695303251623054</c:v>
                </c:pt>
                <c:pt idx="42">
                  <c:v>6.0360636887436954</c:v>
                </c:pt>
                <c:pt idx="43">
                  <c:v>5.6496154590634093</c:v>
                </c:pt>
                <c:pt idx="44">
                  <c:v>5.5567359479145297</c:v>
                </c:pt>
                <c:pt idx="45">
                  <c:v>5.5068430989698154</c:v>
                </c:pt>
                <c:pt idx="46">
                  <c:v>5.5030306456411608</c:v>
                </c:pt>
                <c:pt idx="47">
                  <c:v>5.4232419959736609</c:v>
                </c:pt>
                <c:pt idx="48">
                  <c:v>5.2641610712880782</c:v>
                </c:pt>
                <c:pt idx="49">
                  <c:v>5.2577649685713874</c:v>
                </c:pt>
                <c:pt idx="50">
                  <c:v>5.0071955014042038</c:v>
                </c:pt>
                <c:pt idx="51">
                  <c:v>4.9368734618242334</c:v>
                </c:pt>
                <c:pt idx="52">
                  <c:v>4.9020735793107422</c:v>
                </c:pt>
                <c:pt idx="53">
                  <c:v>4.7360636278718138</c:v>
                </c:pt>
                <c:pt idx="54">
                  <c:v>4.5459683691052923</c:v>
                </c:pt>
                <c:pt idx="55">
                  <c:v>4.5084286525318573</c:v>
                </c:pt>
                <c:pt idx="56">
                  <c:v>4.082361969557474</c:v>
                </c:pt>
                <c:pt idx="57">
                  <c:v>3.8369340113210919</c:v>
                </c:pt>
                <c:pt idx="58">
                  <c:v>3.7420062108667365</c:v>
                </c:pt>
                <c:pt idx="59">
                  <c:v>3.5981269599196044</c:v>
                </c:pt>
                <c:pt idx="60">
                  <c:v>3.532316959332765</c:v>
                </c:pt>
                <c:pt idx="61">
                  <c:v>3.4737869116143671</c:v>
                </c:pt>
                <c:pt idx="62">
                  <c:v>3.3701642805402101</c:v>
                </c:pt>
              </c:numCache>
            </c:numRef>
          </c:yVal>
          <c:smooth val="0"/>
          <c:extLst>
            <c:ext xmlns:c16="http://schemas.microsoft.com/office/drawing/2014/chart" uri="{C3380CC4-5D6E-409C-BE32-E72D297353CC}">
              <c16:uniqueId val="{00000003-F150-43DE-8449-9997DD885DEC}"/>
            </c:ext>
          </c:extLst>
        </c:ser>
        <c:dLbls>
          <c:showLegendKey val="0"/>
          <c:showVal val="0"/>
          <c:showCatName val="0"/>
          <c:showSerName val="0"/>
          <c:showPercent val="0"/>
          <c:showBubbleSize val="0"/>
        </c:dLbls>
        <c:axId val="509355872"/>
        <c:axId val="509359480"/>
      </c:scatterChart>
      <c:valAx>
        <c:axId val="5093558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a:t>
                </a:r>
                <a:r>
                  <a:rPr lang="en-US" sz="1100" baseline="0"/>
                  <a:t> 1</a:t>
                </a:r>
                <a:endParaRPr lang="en-US" sz="110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9480"/>
        <c:crosses val="autoZero"/>
        <c:crossBetween val="midCat"/>
        <c:majorUnit val="2"/>
      </c:valAx>
      <c:valAx>
        <c:axId val="5093594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 2</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5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Block ID 13-293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Lymphocyte Activity Panel </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22171526724297078"/>
                  <c:y val="-2.8810430954195242E-2"/>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trendlineLbl>
          </c:trendline>
          <c:xVal>
            <c:numRef>
              <c:f>'log2 Counts GX1'!$F$7:$F$91</c:f>
              <c:numCache>
                <c:formatCode>0.00</c:formatCode>
                <c:ptCount val="85"/>
                <c:pt idx="0">
                  <c:v>13.813897403636837</c:v>
                </c:pt>
                <c:pt idx="1">
                  <c:v>12.783082131701738</c:v>
                </c:pt>
                <c:pt idx="2">
                  <c:v>12.502471333846021</c:v>
                </c:pt>
                <c:pt idx="3">
                  <c:v>12.329328255161499</c:v>
                </c:pt>
                <c:pt idx="4">
                  <c:v>11.176547178848397</c:v>
                </c:pt>
                <c:pt idx="5">
                  <c:v>11.134445573140159</c:v>
                </c:pt>
                <c:pt idx="6">
                  <c:v>10.390340951317327</c:v>
                </c:pt>
                <c:pt idx="7">
                  <c:v>9.7109957965153075</c:v>
                </c:pt>
                <c:pt idx="8">
                  <c:v>9.2801675882499932</c:v>
                </c:pt>
                <c:pt idx="9">
                  <c:v>8.9740129885746818</c:v>
                </c:pt>
                <c:pt idx="10">
                  <c:v>9.0308602182644222</c:v>
                </c:pt>
                <c:pt idx="11">
                  <c:v>8.8715664647931582</c:v>
                </c:pt>
                <c:pt idx="12">
                  <c:v>8.5162909856149476</c:v>
                </c:pt>
                <c:pt idx="13">
                  <c:v>8.7769922357007086</c:v>
                </c:pt>
                <c:pt idx="14">
                  <c:v>8.8269297659895773</c:v>
                </c:pt>
                <c:pt idx="15">
                  <c:v>7.9842475469948031</c:v>
                </c:pt>
                <c:pt idx="16">
                  <c:v>8.6245396037818338</c:v>
                </c:pt>
                <c:pt idx="17">
                  <c:v>8.0439022076502535</c:v>
                </c:pt>
                <c:pt idx="18">
                  <c:v>8.2829494029902602</c:v>
                </c:pt>
                <c:pt idx="19">
                  <c:v>7.8344710499842227</c:v>
                </c:pt>
                <c:pt idx="20">
                  <c:v>8.2829494029902602</c:v>
                </c:pt>
                <c:pt idx="21">
                  <c:v>7.773073253438878</c:v>
                </c:pt>
                <c:pt idx="22">
                  <c:v>7.9909548603969931</c:v>
                </c:pt>
                <c:pt idx="23">
                  <c:v>8.0568544417506143</c:v>
                </c:pt>
                <c:pt idx="24">
                  <c:v>7.6841174128391589</c:v>
                </c:pt>
                <c:pt idx="25">
                  <c:v>8.0824151966983937</c:v>
                </c:pt>
                <c:pt idx="26">
                  <c:v>7.4093909361377026</c:v>
                </c:pt>
                <c:pt idx="27">
                  <c:v>7.773073253438878</c:v>
                </c:pt>
                <c:pt idx="28">
                  <c:v>7.4491486453754359</c:v>
                </c:pt>
                <c:pt idx="29">
                  <c:v>7.6245396037818338</c:v>
                </c:pt>
                <c:pt idx="30">
                  <c:v>7.2267975022765238</c:v>
                </c:pt>
                <c:pt idx="31">
                  <c:v>7.017699252693034</c:v>
                </c:pt>
                <c:pt idx="32">
                  <c:v>6.8788479310235271</c:v>
                </c:pt>
                <c:pt idx="33">
                  <c:v>7.2152903056512336</c:v>
                </c:pt>
                <c:pt idx="34">
                  <c:v>7.094974966169671</c:v>
                </c:pt>
                <c:pt idx="35">
                  <c:v>6.9219599173261672</c:v>
                </c:pt>
                <c:pt idx="36">
                  <c:v>6.8194127262065649</c:v>
                </c:pt>
                <c:pt idx="37">
                  <c:v>6.7886857106135343</c:v>
                </c:pt>
                <c:pt idx="38">
                  <c:v>6.7088769597231357</c:v>
                </c:pt>
                <c:pt idx="39">
                  <c:v>6.9909548603969931</c:v>
                </c:pt>
                <c:pt idx="40">
                  <c:v>6.5533605033353277</c:v>
                </c:pt>
                <c:pt idx="41">
                  <c:v>6.8641861446542807</c:v>
                </c:pt>
                <c:pt idx="42">
                  <c:v>6.6589255114923729</c:v>
                </c:pt>
                <c:pt idx="43">
                  <c:v>6.4974526959772376</c:v>
                </c:pt>
                <c:pt idx="44">
                  <c:v>6.2494453410858384</c:v>
                </c:pt>
                <c:pt idx="45">
                  <c:v>6.2494453410858384</c:v>
                </c:pt>
                <c:pt idx="46">
                  <c:v>6.3580797233489159</c:v>
                </c:pt>
                <c:pt idx="47">
                  <c:v>6.6245396037818347</c:v>
                </c:pt>
                <c:pt idx="48">
                  <c:v>5.9500017490834995</c:v>
                </c:pt>
                <c:pt idx="49">
                  <c:v>6.5163303868259375</c:v>
                </c:pt>
                <c:pt idx="50">
                  <c:v>5.8344078418069953</c:v>
                </c:pt>
                <c:pt idx="51">
                  <c:v>5.8040019151793043</c:v>
                </c:pt>
                <c:pt idx="52">
                  <c:v>5.7729413378313357</c:v>
                </c:pt>
                <c:pt idx="53">
                  <c:v>6.0307774719925415</c:v>
                </c:pt>
                <c:pt idx="54">
                  <c:v>4.9500017490834995</c:v>
                </c:pt>
                <c:pt idx="55">
                  <c:v>5.5713734359732019</c:v>
                </c:pt>
                <c:pt idx="56">
                  <c:v>5.4195388915137848</c:v>
                </c:pt>
                <c:pt idx="57">
                  <c:v>6.1321655254780882</c:v>
                </c:pt>
                <c:pt idx="58">
                  <c:v>4.8344078418069953</c:v>
                </c:pt>
                <c:pt idx="59">
                  <c:v>5.1562347978502698</c:v>
                </c:pt>
                <c:pt idx="60">
                  <c:v>5.3788583832700345</c:v>
                </c:pt>
                <c:pt idx="61">
                  <c:v>5.4591036961353998</c:v>
                </c:pt>
                <c:pt idx="62">
                  <c:v>4.5716768099709313</c:v>
                </c:pt>
                <c:pt idx="63">
                  <c:v>4.893362210763871</c:v>
                </c:pt>
                <c:pt idx="64">
                  <c:v>4.7729413378313357</c:v>
                </c:pt>
                <c:pt idx="65">
                  <c:v>4.8344078418069953</c:v>
                </c:pt>
                <c:pt idx="66">
                  <c:v>4.9500017490834995</c:v>
                </c:pt>
                <c:pt idx="67">
                  <c:v>5.1076878693143737</c:v>
                </c:pt>
                <c:pt idx="68">
                  <c:v>5.4972930086627914</c:v>
                </c:pt>
                <c:pt idx="69">
                  <c:v>5.0570169653655386</c:v>
                </c:pt>
                <c:pt idx="70">
                  <c:v>3.9495349330170124</c:v>
                </c:pt>
                <c:pt idx="71">
                  <c:v>5.1562347978502698</c:v>
                </c:pt>
                <c:pt idx="72">
                  <c:v>4.3369974166050111</c:v>
                </c:pt>
                <c:pt idx="73">
                  <c:v>3.2494453410858388</c:v>
                </c:pt>
                <c:pt idx="74">
                  <c:v>4.9500017490834995</c:v>
                </c:pt>
                <c:pt idx="75">
                  <c:v>4.1562347978502698</c:v>
                </c:pt>
                <c:pt idx="76">
                  <c:v>3.7092906357233577</c:v>
                </c:pt>
                <c:pt idx="77">
                  <c:v>3.2494453410858388</c:v>
                </c:pt>
                <c:pt idx="78">
                  <c:v>4.5716768099709313</c:v>
                </c:pt>
                <c:pt idx="79">
                  <c:v>3.5716768099709308</c:v>
                </c:pt>
                <c:pt idx="80">
                  <c:v>3.4195388915137843</c:v>
                </c:pt>
                <c:pt idx="81">
                  <c:v>2.5704629310260412</c:v>
                </c:pt>
                <c:pt idx="82">
                  <c:v>2.5704629310260412</c:v>
                </c:pt>
                <c:pt idx="83">
                  <c:v>3.5716768099709308</c:v>
                </c:pt>
                <c:pt idx="84">
                  <c:v>3.2494453410858388</c:v>
                </c:pt>
              </c:numCache>
            </c:numRef>
          </c:xVal>
          <c:yVal>
            <c:numRef>
              <c:f>'log2 Counts GX1'!$G$7:$G$91</c:f>
              <c:numCache>
                <c:formatCode>0.00</c:formatCode>
                <c:ptCount val="85"/>
                <c:pt idx="0">
                  <c:v>13.856854421523883</c:v>
                </c:pt>
                <c:pt idx="1">
                  <c:v>12.715582396590237</c:v>
                </c:pt>
                <c:pt idx="2">
                  <c:v>12.439986674170076</c:v>
                </c:pt>
                <c:pt idx="3">
                  <c:v>12.328290643608653</c:v>
                </c:pt>
                <c:pt idx="4">
                  <c:v>11.003925435219941</c:v>
                </c:pt>
                <c:pt idx="5">
                  <c:v>10.925131582961775</c:v>
                </c:pt>
                <c:pt idx="6">
                  <c:v>10.263245722638247</c:v>
                </c:pt>
                <c:pt idx="7">
                  <c:v>9.7413827143697631</c:v>
                </c:pt>
                <c:pt idx="8">
                  <c:v>9.3566720442120968</c:v>
                </c:pt>
                <c:pt idx="9">
                  <c:v>9.1333220563159276</c:v>
                </c:pt>
                <c:pt idx="10">
                  <c:v>9.0038832829945452</c:v>
                </c:pt>
                <c:pt idx="11">
                  <c:v>8.7434880397891863</c:v>
                </c:pt>
                <c:pt idx="12">
                  <c:v>8.7017223141027138</c:v>
                </c:pt>
                <c:pt idx="13">
                  <c:v>8.6148202502253017</c:v>
                </c:pt>
                <c:pt idx="14">
                  <c:v>8.5181416802727608</c:v>
                </c:pt>
                <c:pt idx="15">
                  <c:v>8.3220182605097719</c:v>
                </c:pt>
                <c:pt idx="16">
                  <c:v>8.3153307370701626</c:v>
                </c:pt>
                <c:pt idx="17">
                  <c:v>8.237066520811819</c:v>
                </c:pt>
                <c:pt idx="18">
                  <c:v>8.2241464189475746</c:v>
                </c:pt>
                <c:pt idx="19">
                  <c:v>8.2215387889630573</c:v>
                </c:pt>
                <c:pt idx="20">
                  <c:v>8.1892809754777485</c:v>
                </c:pt>
                <c:pt idx="21">
                  <c:v>8.0746231728746984</c:v>
                </c:pt>
                <c:pt idx="22">
                  <c:v>8.0303360783709596</c:v>
                </c:pt>
                <c:pt idx="23">
                  <c:v>7.9733242691244923</c:v>
                </c:pt>
                <c:pt idx="24">
                  <c:v>7.8956055748719116</c:v>
                </c:pt>
                <c:pt idx="25">
                  <c:v>7.8851472517084407</c:v>
                </c:pt>
                <c:pt idx="26">
                  <c:v>7.6110247973073522</c:v>
                </c:pt>
                <c:pt idx="27">
                  <c:v>7.608069967721665</c:v>
                </c:pt>
                <c:pt idx="28">
                  <c:v>7.4645049091319136</c:v>
                </c:pt>
                <c:pt idx="29">
                  <c:v>7.4319571876867299</c:v>
                </c:pt>
                <c:pt idx="30">
                  <c:v>7.3059705209843866</c:v>
                </c:pt>
                <c:pt idx="31">
                  <c:v>7.1040220844511559</c:v>
                </c:pt>
                <c:pt idx="32">
                  <c:v>7.0951860099150581</c:v>
                </c:pt>
                <c:pt idx="33">
                  <c:v>7.0812970141382667</c:v>
                </c:pt>
                <c:pt idx="34">
                  <c:v>7.0273531339300899</c:v>
                </c:pt>
                <c:pt idx="35">
                  <c:v>6.9561728441767228</c:v>
                </c:pt>
                <c:pt idx="36">
                  <c:v>6.775182264381316</c:v>
                </c:pt>
                <c:pt idx="37">
                  <c:v>6.7590226394096602</c:v>
                </c:pt>
                <c:pt idx="38">
                  <c:v>6.7530161287358359</c:v>
                </c:pt>
                <c:pt idx="39">
                  <c:v>6.7489978500981493</c:v>
                </c:pt>
                <c:pt idx="40">
                  <c:v>6.7420062108667373</c:v>
                </c:pt>
                <c:pt idx="41">
                  <c:v>6.7205520916051071</c:v>
                </c:pt>
                <c:pt idx="42">
                  <c:v>6.7077732434670363</c:v>
                </c:pt>
                <c:pt idx="43">
                  <c:v>6.586314393721115</c:v>
                </c:pt>
                <c:pt idx="44">
                  <c:v>6.5481283235855869</c:v>
                </c:pt>
                <c:pt idx="45">
                  <c:v>6.3811102940990541</c:v>
                </c:pt>
                <c:pt idx="46">
                  <c:v>6.2197493545467264</c:v>
                </c:pt>
                <c:pt idx="47">
                  <c:v>6.1910098485872931</c:v>
                </c:pt>
                <c:pt idx="48">
                  <c:v>6.1803070199694341</c:v>
                </c:pt>
                <c:pt idx="49">
                  <c:v>6.1689227818529355</c:v>
                </c:pt>
                <c:pt idx="50">
                  <c:v>6.116239979469368</c:v>
                </c:pt>
                <c:pt idx="51">
                  <c:v>5.7892075753473451</c:v>
                </c:pt>
                <c:pt idx="52">
                  <c:v>5.7161678297971514</c:v>
                </c:pt>
                <c:pt idx="53">
                  <c:v>5.598126959919604</c:v>
                </c:pt>
                <c:pt idx="54">
                  <c:v>5.5017575857386642</c:v>
                </c:pt>
                <c:pt idx="55">
                  <c:v>5.4419481905033615</c:v>
                </c:pt>
                <c:pt idx="56">
                  <c:v>5.3871557176629823</c:v>
                </c:pt>
                <c:pt idx="57">
                  <c:v>5.3868109464722167</c:v>
                </c:pt>
                <c:pt idx="58">
                  <c:v>5.3387809438946991</c:v>
                </c:pt>
                <c:pt idx="59">
                  <c:v>5.2879893504089486</c:v>
                </c:pt>
                <c:pt idx="60">
                  <c:v>5.145269856650506</c:v>
                </c:pt>
                <c:pt idx="61">
                  <c:v>5.1387325697202391</c:v>
                </c:pt>
                <c:pt idx="62">
                  <c:v>5.0263574469638401</c:v>
                </c:pt>
                <c:pt idx="63">
                  <c:v>4.9685516033639452</c:v>
                </c:pt>
                <c:pt idx="64">
                  <c:v>4.9565213633331195</c:v>
                </c:pt>
                <c:pt idx="65">
                  <c:v>4.8836208162856716</c:v>
                </c:pt>
                <c:pt idx="66">
                  <c:v>4.8252768300548672</c:v>
                </c:pt>
                <c:pt idx="67">
                  <c:v>4.7349805234358895</c:v>
                </c:pt>
                <c:pt idx="68">
                  <c:v>4.7268312170324931</c:v>
                </c:pt>
                <c:pt idx="69">
                  <c:v>4.5316933608614658</c:v>
                </c:pt>
                <c:pt idx="70">
                  <c:v>4.2622828064206555</c:v>
                </c:pt>
                <c:pt idx="71">
                  <c:v>4.0583164955908231</c:v>
                </c:pt>
                <c:pt idx="72">
                  <c:v>4.0214797274104521</c:v>
                </c:pt>
                <c:pt idx="73">
                  <c:v>3.7665951617292701</c:v>
                </c:pt>
                <c:pt idx="74">
                  <c:v>3.7623488156441294</c:v>
                </c:pt>
                <c:pt idx="75">
                  <c:v>3.5372960670908418</c:v>
                </c:pt>
                <c:pt idx="76">
                  <c:v>3.4841381312016693</c:v>
                </c:pt>
                <c:pt idx="77">
                  <c:v>3.428946344769483</c:v>
                </c:pt>
                <c:pt idx="78">
                  <c:v>3.3462477740827756</c:v>
                </c:pt>
                <c:pt idx="79">
                  <c:v>3.3419857472286161</c:v>
                </c:pt>
                <c:pt idx="80">
                  <c:v>2.5410191531335591</c:v>
                </c:pt>
                <c:pt idx="81">
                  <c:v>2.5058909297299574</c:v>
                </c:pt>
                <c:pt idx="82">
                  <c:v>2.4956951626240689</c:v>
                </c:pt>
                <c:pt idx="83">
                  <c:v>2.3533232911628965</c:v>
                </c:pt>
                <c:pt idx="84">
                  <c:v>2.2779847472997652</c:v>
                </c:pt>
              </c:numCache>
            </c:numRef>
          </c:yVal>
          <c:smooth val="0"/>
          <c:extLst>
            <c:ext xmlns:c16="http://schemas.microsoft.com/office/drawing/2014/chart" uri="{C3380CC4-5D6E-409C-BE32-E72D297353CC}">
              <c16:uniqueId val="{00000001-3670-4455-81E0-01B4BFE2FAC0}"/>
            </c:ext>
          </c:extLst>
        </c:ser>
        <c:ser>
          <c:idx val="1"/>
          <c:order val="1"/>
          <c:tx>
            <c:v>Myeloid Activity Panel </c:v>
          </c:tx>
          <c:spPr>
            <a:ln w="25400" cap="rnd">
              <a:noFill/>
              <a:round/>
            </a:ln>
            <a:effectLst/>
          </c:spPr>
          <c:marker>
            <c:symbol val="circle"/>
            <c:size val="5"/>
            <c:spPr>
              <a:solidFill>
                <a:srgbClr val="00B050"/>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0.17417505103528724"/>
                  <c:y val="4.3161271507728199E-3"/>
                </c:manualLayout>
              </c:layout>
              <c:numFmt formatCode="General" sourceLinked="0"/>
              <c:spPr>
                <a:noFill/>
                <a:ln>
                  <a:noFill/>
                </a:ln>
                <a:effectLst/>
              </c:spPr>
              <c:txPr>
                <a:bodyPr rot="0" spcFirstLastPara="1" vertOverflow="ellipsis" vert="horz" wrap="square" anchor="ctr" anchorCtr="1"/>
                <a:lstStyle/>
                <a:p>
                  <a:pPr>
                    <a:defRPr lang="en-US" sz="1200" b="1" i="0" u="none" strike="noStrike" kern="1200" baseline="0">
                      <a:solidFill>
                        <a:srgbClr val="00B050"/>
                      </a:solidFill>
                      <a:latin typeface="+mn-lt"/>
                      <a:ea typeface="+mn-ea"/>
                      <a:cs typeface="+mn-cs"/>
                    </a:defRPr>
                  </a:pPr>
                  <a:endParaRPr lang="en-US"/>
                </a:p>
              </c:txPr>
            </c:trendlineLbl>
          </c:trendline>
          <c:xVal>
            <c:numRef>
              <c:f>'log2 Counts GX2'!$F$10:$F$74</c:f>
              <c:numCache>
                <c:formatCode>0.00</c:formatCode>
                <c:ptCount val="65"/>
                <c:pt idx="0">
                  <c:v>12.805665287460265</c:v>
                </c:pt>
                <c:pt idx="1">
                  <c:v>11.831904943659216</c:v>
                </c:pt>
                <c:pt idx="2">
                  <c:v>11.789790372938963</c:v>
                </c:pt>
                <c:pt idx="3">
                  <c:v>11.635436989570923</c:v>
                </c:pt>
                <c:pt idx="4">
                  <c:v>11.352473852067046</c:v>
                </c:pt>
                <c:pt idx="5">
                  <c:v>11.264724074238009</c:v>
                </c:pt>
                <c:pt idx="6">
                  <c:v>10.832858375768685</c:v>
                </c:pt>
                <c:pt idx="7">
                  <c:v>10.181052842929413</c:v>
                </c:pt>
                <c:pt idx="8">
                  <c:v>10.130750727564084</c:v>
                </c:pt>
                <c:pt idx="9">
                  <c:v>9.5223265116326967</c:v>
                </c:pt>
                <c:pt idx="10">
                  <c:v>9.4717768090571255</c:v>
                </c:pt>
                <c:pt idx="11">
                  <c:v>9.1765471788483968</c:v>
                </c:pt>
                <c:pt idx="12">
                  <c:v>9.0640690803855097</c:v>
                </c:pt>
                <c:pt idx="13">
                  <c:v>9.0278783584691187</c:v>
                </c:pt>
                <c:pt idx="14">
                  <c:v>8.8953632171306527</c:v>
                </c:pt>
                <c:pt idx="15">
                  <c:v>8.8010292838081892</c:v>
                </c:pt>
                <c:pt idx="16">
                  <c:v>8.7574900194211587</c:v>
                </c:pt>
                <c:pt idx="17">
                  <c:v>8.7331848411081534</c:v>
                </c:pt>
                <c:pt idx="18">
                  <c:v>8.7331848411081534</c:v>
                </c:pt>
                <c:pt idx="19">
                  <c:v>8.6832753729081222</c:v>
                </c:pt>
                <c:pt idx="20">
                  <c:v>8.6790577854932902</c:v>
                </c:pt>
                <c:pt idx="21">
                  <c:v>8.4092211973245306</c:v>
                </c:pt>
                <c:pt idx="22">
                  <c:v>8.3937765546338206</c:v>
                </c:pt>
                <c:pt idx="23">
                  <c:v>8.2180061502844275</c:v>
                </c:pt>
                <c:pt idx="24">
                  <c:v>8.0834261394374636</c:v>
                </c:pt>
                <c:pt idx="25">
                  <c:v>8.0705503339783782</c:v>
                </c:pt>
                <c:pt idx="26">
                  <c:v>8.0640960338010022</c:v>
                </c:pt>
                <c:pt idx="27">
                  <c:v>8.0178662473926572</c:v>
                </c:pt>
                <c:pt idx="28">
                  <c:v>7.9701058906121816</c:v>
                </c:pt>
                <c:pt idx="29">
                  <c:v>7.9278964537288212</c:v>
                </c:pt>
                <c:pt idx="30">
                  <c:v>7.8621413943238334</c:v>
                </c:pt>
                <c:pt idx="31">
                  <c:v>7.7614847472701136</c:v>
                </c:pt>
                <c:pt idx="32">
                  <c:v>7.7290768690672085</c:v>
                </c:pt>
                <c:pt idx="33">
                  <c:v>7.7208940516059705</c:v>
                </c:pt>
                <c:pt idx="34">
                  <c:v>7.6874806665217594</c:v>
                </c:pt>
                <c:pt idx="35">
                  <c:v>7.6790577854932911</c:v>
                </c:pt>
                <c:pt idx="36">
                  <c:v>7.6533466927221774</c:v>
                </c:pt>
                <c:pt idx="37">
                  <c:v>7.4984902329086065</c:v>
                </c:pt>
                <c:pt idx="38">
                  <c:v>7.4888041873725619</c:v>
                </c:pt>
                <c:pt idx="39">
                  <c:v>7.3781647798716312</c:v>
                </c:pt>
                <c:pt idx="40">
                  <c:v>7.3571120915056989</c:v>
                </c:pt>
                <c:pt idx="41">
                  <c:v>7.335747634299735</c:v>
                </c:pt>
                <c:pt idx="42">
                  <c:v>7.1276332797258739</c:v>
                </c:pt>
                <c:pt idx="43">
                  <c:v>7.024585638278273</c:v>
                </c:pt>
                <c:pt idx="44">
                  <c:v>6.9561728441767228</c:v>
                </c:pt>
                <c:pt idx="45">
                  <c:v>6.71259578044703</c:v>
                </c:pt>
                <c:pt idx="46">
                  <c:v>6.5915597458278024</c:v>
                </c:pt>
                <c:pt idx="47">
                  <c:v>6.5915597458278024</c:v>
                </c:pt>
                <c:pt idx="48">
                  <c:v>6.5175906577432832</c:v>
                </c:pt>
                <c:pt idx="49">
                  <c:v>6.4984104488609766</c:v>
                </c:pt>
                <c:pt idx="50">
                  <c:v>6.2695942516833734</c:v>
                </c:pt>
                <c:pt idx="51">
                  <c:v>6.1024481779265809</c:v>
                </c:pt>
                <c:pt idx="52">
                  <c:v>6.1024481779265809</c:v>
                </c:pt>
                <c:pt idx="53">
                  <c:v>5.8242586966033736</c:v>
                </c:pt>
                <c:pt idx="54">
                  <c:v>5.7931155552743476</c:v>
                </c:pt>
                <c:pt idx="55">
                  <c:v>5.6273150013650479</c:v>
                </c:pt>
                <c:pt idx="56">
                  <c:v>5.4396231375571169</c:v>
                </c:pt>
                <c:pt idx="57">
                  <c:v>5.2697812382743789</c:v>
                </c:pt>
                <c:pt idx="58">
                  <c:v>5.17672169288105</c:v>
                </c:pt>
                <c:pt idx="59">
                  <c:v>5.17672169288105</c:v>
                </c:pt>
                <c:pt idx="60">
                  <c:v>5.024585638278273</c:v>
                </c:pt>
                <c:pt idx="61">
                  <c:v>5.024585638278273</c:v>
                </c:pt>
                <c:pt idx="62">
                  <c:v>4.7290088703378634</c:v>
                </c:pt>
                <c:pt idx="63">
                  <c:v>4.5915597458278015</c:v>
                </c:pt>
                <c:pt idx="64">
                  <c:v>3.9699332746978557</c:v>
                </c:pt>
              </c:numCache>
            </c:numRef>
          </c:xVal>
          <c:yVal>
            <c:numRef>
              <c:f>'log2 Counts GX2'!$G$10:$G$74</c:f>
              <c:numCache>
                <c:formatCode>0.00</c:formatCode>
                <c:ptCount val="65"/>
                <c:pt idx="0">
                  <c:v>12.984817174293587</c:v>
                </c:pt>
                <c:pt idx="1">
                  <c:v>11.876428693903149</c:v>
                </c:pt>
                <c:pt idx="2">
                  <c:v>11.846356191990647</c:v>
                </c:pt>
                <c:pt idx="3">
                  <c:v>11.693813617761309</c:v>
                </c:pt>
                <c:pt idx="4">
                  <c:v>11.503587256295747</c:v>
                </c:pt>
                <c:pt idx="5">
                  <c:v>11.188761909281913</c:v>
                </c:pt>
                <c:pt idx="6">
                  <c:v>10.839290410198652</c:v>
                </c:pt>
                <c:pt idx="7">
                  <c:v>10.309464985041066</c:v>
                </c:pt>
                <c:pt idx="8">
                  <c:v>9.9318603104693732</c:v>
                </c:pt>
                <c:pt idx="9">
                  <c:v>9.7640090324501561</c:v>
                </c:pt>
                <c:pt idx="10">
                  <c:v>9.540147416491461</c:v>
                </c:pt>
                <c:pt idx="11">
                  <c:v>9.0520789187293254</c:v>
                </c:pt>
                <c:pt idx="12">
                  <c:v>9.1558554640248762</c:v>
                </c:pt>
                <c:pt idx="13">
                  <c:v>9.2640202862144481</c:v>
                </c:pt>
                <c:pt idx="14">
                  <c:v>8.9602626365305973</c:v>
                </c:pt>
                <c:pt idx="15">
                  <c:v>8.9203230781203526</c:v>
                </c:pt>
                <c:pt idx="16">
                  <c:v>8.7511088418133181</c:v>
                </c:pt>
                <c:pt idx="17">
                  <c:v>8.6682113330141135</c:v>
                </c:pt>
                <c:pt idx="18">
                  <c:v>8.4394984753417184</c:v>
                </c:pt>
                <c:pt idx="19">
                  <c:v>8.6080329940279743</c:v>
                </c:pt>
                <c:pt idx="20">
                  <c:v>8.4631973798334972</c:v>
                </c:pt>
                <c:pt idx="21">
                  <c:v>8.4613566595043981</c:v>
                </c:pt>
                <c:pt idx="22">
                  <c:v>7.9968406477953691</c:v>
                </c:pt>
                <c:pt idx="23">
                  <c:v>8.337309693088125</c:v>
                </c:pt>
                <c:pt idx="24">
                  <c:v>8.0310532744443712</c:v>
                </c:pt>
                <c:pt idx="25">
                  <c:v>7.8765169465650002</c:v>
                </c:pt>
                <c:pt idx="26">
                  <c:v>8.2573406950254995</c:v>
                </c:pt>
                <c:pt idx="27">
                  <c:v>7.9393441328344787</c:v>
                </c:pt>
                <c:pt idx="28">
                  <c:v>8.1366323155926281</c:v>
                </c:pt>
                <c:pt idx="29">
                  <c:v>8.1211190391238972</c:v>
                </c:pt>
                <c:pt idx="30">
                  <c:v>7.6414015211452098</c:v>
                </c:pt>
                <c:pt idx="31">
                  <c:v>8.0102203727203705</c:v>
                </c:pt>
                <c:pt idx="32">
                  <c:v>8.0016333779950752</c:v>
                </c:pt>
                <c:pt idx="33">
                  <c:v>7.7496683409039564</c:v>
                </c:pt>
                <c:pt idx="34">
                  <c:v>7.4584476274379226</c:v>
                </c:pt>
                <c:pt idx="35">
                  <c:v>7.5643781685650637</c:v>
                </c:pt>
                <c:pt idx="36">
                  <c:v>7.8711043735554576</c:v>
                </c:pt>
                <c:pt idx="37">
                  <c:v>7.3873280723661185</c:v>
                </c:pt>
                <c:pt idx="38">
                  <c:v>7.2398371687403458</c:v>
                </c:pt>
                <c:pt idx="39">
                  <c:v>7.3361048254481034</c:v>
                </c:pt>
                <c:pt idx="40">
                  <c:v>7.3479313541514202</c:v>
                </c:pt>
                <c:pt idx="41">
                  <c:v>7.2812345846470201</c:v>
                </c:pt>
                <c:pt idx="42">
                  <c:v>7.1606782132205007</c:v>
                </c:pt>
                <c:pt idx="43">
                  <c:v>7.1740268381693646</c:v>
                </c:pt>
                <c:pt idx="44">
                  <c:v>7.0469057186712494</c:v>
                </c:pt>
                <c:pt idx="45">
                  <c:v>6.6278986158717492</c:v>
                </c:pt>
                <c:pt idx="46">
                  <c:v>6.7596884884272903</c:v>
                </c:pt>
                <c:pt idx="47">
                  <c:v>5.8957873164633119</c:v>
                </c:pt>
                <c:pt idx="48">
                  <c:v>6.6220518194563764</c:v>
                </c:pt>
                <c:pt idx="49">
                  <c:v>6.1212226698419601</c:v>
                </c:pt>
                <c:pt idx="50">
                  <c:v>6.7713574089905615</c:v>
                </c:pt>
                <c:pt idx="51">
                  <c:v>6.3596617223338772</c:v>
                </c:pt>
                <c:pt idx="52">
                  <c:v>6.5028715745741383</c:v>
                </c:pt>
                <c:pt idx="53">
                  <c:v>6.7318620610647457</c:v>
                </c:pt>
                <c:pt idx="54">
                  <c:v>5.46532151358055</c:v>
                </c:pt>
                <c:pt idx="55">
                  <c:v>5.986410935252044</c:v>
                </c:pt>
                <c:pt idx="56">
                  <c:v>5.5030306456411608</c:v>
                </c:pt>
                <c:pt idx="57">
                  <c:v>5.7276482222686109</c:v>
                </c:pt>
                <c:pt idx="58">
                  <c:v>4.5945485495503542</c:v>
                </c:pt>
                <c:pt idx="59">
                  <c:v>5.5288838272746421</c:v>
                </c:pt>
                <c:pt idx="60">
                  <c:v>4.8584783904232731</c:v>
                </c:pt>
                <c:pt idx="61">
                  <c:v>5.2750070474998694</c:v>
                </c:pt>
                <c:pt idx="62">
                  <c:v>4.1051751922654791</c:v>
                </c:pt>
                <c:pt idx="63">
                  <c:v>4.7949356628035362</c:v>
                </c:pt>
                <c:pt idx="64">
                  <c:v>4.0539801681876515</c:v>
                </c:pt>
              </c:numCache>
            </c:numRef>
          </c:yVal>
          <c:smooth val="0"/>
          <c:extLst>
            <c:ext xmlns:c16="http://schemas.microsoft.com/office/drawing/2014/chart" uri="{C3380CC4-5D6E-409C-BE32-E72D297353CC}">
              <c16:uniqueId val="{00000003-3670-4455-81E0-01B4BFE2FAC0}"/>
            </c:ext>
          </c:extLst>
        </c:ser>
        <c:dLbls>
          <c:showLegendKey val="0"/>
          <c:showVal val="0"/>
          <c:showCatName val="0"/>
          <c:showSerName val="0"/>
          <c:showPercent val="0"/>
          <c:showBubbleSize val="0"/>
        </c:dLbls>
        <c:axId val="509355872"/>
        <c:axId val="509359480"/>
      </c:scatterChart>
      <c:valAx>
        <c:axId val="5093558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a:t>
                </a:r>
                <a:r>
                  <a:rPr lang="en-US" sz="1100" baseline="0"/>
                  <a:t> 1</a:t>
                </a:r>
                <a:endParaRPr lang="en-US" sz="110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9480"/>
        <c:crosses val="autoZero"/>
        <c:crossBetween val="midCat"/>
        <c:majorUnit val="2"/>
      </c:valAx>
      <c:valAx>
        <c:axId val="5093594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 2</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5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Block ID 13-437</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Lymphocyte Activity Panel </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10717446777486148"/>
                  <c:y val="-0.10902012248468944"/>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trendlineLbl>
          </c:trendline>
          <c:xVal>
            <c:numRef>
              <c:f>'log2 Counts GX1'!$J$7:$J$95</c:f>
              <c:numCache>
                <c:formatCode>0.00</c:formatCode>
                <c:ptCount val="89"/>
                <c:pt idx="0">
                  <c:v>13.424193850960075</c:v>
                </c:pt>
                <c:pt idx="1">
                  <c:v>12.456480196203328</c:v>
                </c:pt>
                <c:pt idx="2">
                  <c:v>11.686119668455545</c:v>
                </c:pt>
                <c:pt idx="3">
                  <c:v>11.55479027774768</c:v>
                </c:pt>
                <c:pt idx="4">
                  <c:v>9.7660153436505706</c:v>
                </c:pt>
                <c:pt idx="5">
                  <c:v>9.7902670322813616</c:v>
                </c:pt>
                <c:pt idx="6">
                  <c:v>9.6306129662938513</c:v>
                </c:pt>
                <c:pt idx="7">
                  <c:v>9.5272228504019711</c:v>
                </c:pt>
                <c:pt idx="8">
                  <c:v>9.0816432108843674</c:v>
                </c:pt>
                <c:pt idx="9">
                  <c:v>9.2805852025644722</c:v>
                </c:pt>
                <c:pt idx="10">
                  <c:v>8.8039373578444291</c:v>
                </c:pt>
                <c:pt idx="11">
                  <c:v>8.6833455616765747</c:v>
                </c:pt>
                <c:pt idx="12">
                  <c:v>8.6305947661886258</c:v>
                </c:pt>
                <c:pt idx="13">
                  <c:v>8.485426827170242</c:v>
                </c:pt>
                <c:pt idx="14">
                  <c:v>8.6980795371118784</c:v>
                </c:pt>
                <c:pt idx="15">
                  <c:v>8.3427858369288845</c:v>
                </c:pt>
                <c:pt idx="16">
                  <c:v>8.8639074856548419</c:v>
                </c:pt>
                <c:pt idx="17">
                  <c:v>8.3048304290655217</c:v>
                </c:pt>
                <c:pt idx="18">
                  <c:v>8.6074042962137121</c:v>
                </c:pt>
                <c:pt idx="19">
                  <c:v>8.2559255480631357</c:v>
                </c:pt>
                <c:pt idx="20">
                  <c:v>8.2459329381985533</c:v>
                </c:pt>
                <c:pt idx="21">
                  <c:v>7.7198679283443656</c:v>
                </c:pt>
                <c:pt idx="22">
                  <c:v>8.0302257088615985</c:v>
                </c:pt>
                <c:pt idx="23">
                  <c:v>8.0872506646133093</c:v>
                </c:pt>
                <c:pt idx="24">
                  <c:v>7.9829365500479312</c:v>
                </c:pt>
                <c:pt idx="25">
                  <c:v>7.6906964439776972</c:v>
                </c:pt>
                <c:pt idx="26">
                  <c:v>7.4335437140093648</c:v>
                </c:pt>
                <c:pt idx="27">
                  <c:v>7.7342354171700709</c:v>
                </c:pt>
                <c:pt idx="28">
                  <c:v>7.8441722059296808</c:v>
                </c:pt>
                <c:pt idx="29">
                  <c:v>7.5838349547154316</c:v>
                </c:pt>
                <c:pt idx="30">
                  <c:v>7.3427858369288836</c:v>
                </c:pt>
                <c:pt idx="31">
                  <c:v>7.5023146876783544</c:v>
                </c:pt>
                <c:pt idx="32">
                  <c:v>7.1845778493427614</c:v>
                </c:pt>
                <c:pt idx="33">
                  <c:v>7.468338937393999</c:v>
                </c:pt>
                <c:pt idx="34">
                  <c:v>7.5189284904149103</c:v>
                </c:pt>
                <c:pt idx="35">
                  <c:v>6.6609229139645576</c:v>
                </c:pt>
                <c:pt idx="36">
                  <c:v>7.3048760500448884</c:v>
                </c:pt>
                <c:pt idx="37">
                  <c:v>6.9586107120558456</c:v>
                </c:pt>
                <c:pt idx="38">
                  <c:v>7.2658494214408478</c:v>
                </c:pt>
                <c:pt idx="39">
                  <c:v>7.1421070573025505</c:v>
                </c:pt>
                <c:pt idx="40">
                  <c:v>6.6906964439776972</c:v>
                </c:pt>
                <c:pt idx="41">
                  <c:v>6.6306675652319571</c:v>
                </c:pt>
                <c:pt idx="42">
                  <c:v>6.7764988323143429</c:v>
                </c:pt>
                <c:pt idx="43">
                  <c:v>6.3614174667892129</c:v>
                </c:pt>
                <c:pt idx="44">
                  <c:v>6.5022351148567967</c:v>
                </c:pt>
                <c:pt idx="45">
                  <c:v>5.535430914871279</c:v>
                </c:pt>
                <c:pt idx="46">
                  <c:v>5.6610654798069477</c:v>
                </c:pt>
                <c:pt idx="47">
                  <c:v>6.2854022188622487</c:v>
                </c:pt>
                <c:pt idx="48">
                  <c:v>6.5022351148567967</c:v>
                </c:pt>
                <c:pt idx="49">
                  <c:v>6.3979740493267752</c:v>
                </c:pt>
                <c:pt idx="50">
                  <c:v>5.9829935746943104</c:v>
                </c:pt>
                <c:pt idx="51">
                  <c:v>6.3979740493267752</c:v>
                </c:pt>
                <c:pt idx="52">
                  <c:v>6.2460279805281047</c:v>
                </c:pt>
                <c:pt idx="53">
                  <c:v>6.0759604132434024</c:v>
                </c:pt>
                <c:pt idx="54">
                  <c:v>5.324090516037983</c:v>
                </c:pt>
                <c:pt idx="55">
                  <c:v>6.5678800420527308</c:v>
                </c:pt>
                <c:pt idx="56">
                  <c:v>6.2053534107945394</c:v>
                </c:pt>
                <c:pt idx="57">
                  <c:v>5.7763672295739203</c:v>
                </c:pt>
                <c:pt idx="58">
                  <c:v>6.5354309148712799</c:v>
                </c:pt>
                <c:pt idx="59">
                  <c:v>5.8308637567517572</c:v>
                </c:pt>
                <c:pt idx="60">
                  <c:v>5.6610654798069477</c:v>
                </c:pt>
                <c:pt idx="61">
                  <c:v>5.8308637567517572</c:v>
                </c:pt>
                <c:pt idx="62">
                  <c:v>5.4682574683231406</c:v>
                </c:pt>
                <c:pt idx="63">
                  <c:v>5.535430914871279</c:v>
                </c:pt>
                <c:pt idx="64">
                  <c:v>5.0759604132434015</c:v>
                </c:pt>
                <c:pt idx="65">
                  <c:v>5.3978029618624896</c:v>
                </c:pt>
                <c:pt idx="66">
                  <c:v>4.9827654625836466</c:v>
                </c:pt>
                <c:pt idx="67">
                  <c:v>5.0759604132434015</c:v>
                </c:pt>
                <c:pt idx="68">
                  <c:v>4.9827654625836466</c:v>
                </c:pt>
                <c:pt idx="69">
                  <c:v>5.0759604132434015</c:v>
                </c:pt>
                <c:pt idx="70">
                  <c:v>5.535430914871279</c:v>
                </c:pt>
                <c:pt idx="71">
                  <c:v>5.2460279805281047</c:v>
                </c:pt>
                <c:pt idx="72">
                  <c:v>5.324090516037983</c:v>
                </c:pt>
                <c:pt idx="73">
                  <c:v>5.2460279805281047</c:v>
                </c:pt>
                <c:pt idx="74">
                  <c:v>5.7200047869548083</c:v>
                </c:pt>
                <c:pt idx="75">
                  <c:v>4.3978029618624896</c:v>
                </c:pt>
                <c:pt idx="76">
                  <c:v>3.8836208162856716</c:v>
                </c:pt>
                <c:pt idx="77">
                  <c:v>4.0763880685128413</c:v>
                </c:pt>
                <c:pt idx="78">
                  <c:v>4.6610654798069477</c:v>
                </c:pt>
                <c:pt idx="79">
                  <c:v>2.6599245584023783</c:v>
                </c:pt>
                <c:pt idx="80">
                  <c:v>4.9827654625836466</c:v>
                </c:pt>
                <c:pt idx="81">
                  <c:v>4.6610654798069477</c:v>
                </c:pt>
                <c:pt idx="82">
                  <c:v>3.6610654798069482</c:v>
                </c:pt>
                <c:pt idx="83">
                  <c:v>3.3978029618624896</c:v>
                </c:pt>
                <c:pt idx="84">
                  <c:v>2.6599245584023783</c:v>
                </c:pt>
                <c:pt idx="85">
                  <c:v>3.0755326311673574</c:v>
                </c:pt>
                <c:pt idx="86">
                  <c:v>3.3978029618624896</c:v>
                </c:pt>
                <c:pt idx="87">
                  <c:v>3.3978029618624896</c:v>
                </c:pt>
                <c:pt idx="88">
                  <c:v>3.8836208162856716</c:v>
                </c:pt>
              </c:numCache>
            </c:numRef>
          </c:xVal>
          <c:yVal>
            <c:numRef>
              <c:f>'log2 Counts GX1'!$K$7:$K$95</c:f>
              <c:numCache>
                <c:formatCode>0.00</c:formatCode>
                <c:ptCount val="89"/>
                <c:pt idx="0">
                  <c:v>13.662988741064153</c:v>
                </c:pt>
                <c:pt idx="1">
                  <c:v>12.471954582507799</c:v>
                </c:pt>
                <c:pt idx="2">
                  <c:v>11.689521943258374</c:v>
                </c:pt>
                <c:pt idx="3">
                  <c:v>11.508408843863343</c:v>
                </c:pt>
                <c:pt idx="4">
                  <c:v>10.081936081719432</c:v>
                </c:pt>
                <c:pt idx="5">
                  <c:v>9.7991196937995575</c:v>
                </c:pt>
                <c:pt idx="6">
                  <c:v>9.6802364364192925</c:v>
                </c:pt>
                <c:pt idx="7">
                  <c:v>9.5744799993266749</c:v>
                </c:pt>
                <c:pt idx="8">
                  <c:v>9.2956541569797455</c:v>
                </c:pt>
                <c:pt idx="9">
                  <c:v>9.2580948728665131</c:v>
                </c:pt>
                <c:pt idx="10">
                  <c:v>8.9563180707238796</c:v>
                </c:pt>
                <c:pt idx="11">
                  <c:v>8.8681126050202987</c:v>
                </c:pt>
                <c:pt idx="12">
                  <c:v>8.7089459139609744</c:v>
                </c:pt>
                <c:pt idx="13">
                  <c:v>8.6856248397263549</c:v>
                </c:pt>
                <c:pt idx="14">
                  <c:v>8.581388911021353</c:v>
                </c:pt>
                <c:pt idx="15">
                  <c:v>8.5687921780415266</c:v>
                </c:pt>
                <c:pt idx="16">
                  <c:v>8.5341083049317934</c:v>
                </c:pt>
                <c:pt idx="17">
                  <c:v>8.501956575413729</c:v>
                </c:pt>
                <c:pt idx="18">
                  <c:v>8.4899683472138463</c:v>
                </c:pt>
                <c:pt idx="19">
                  <c:v>8.4270194558363425</c:v>
                </c:pt>
                <c:pt idx="20">
                  <c:v>8.4210128557792263</c:v>
                </c:pt>
                <c:pt idx="21">
                  <c:v>8.4144315528382325</c:v>
                </c:pt>
                <c:pt idx="22">
                  <c:v>8.0844895249362523</c:v>
                </c:pt>
                <c:pt idx="23">
                  <c:v>8.0554451362935229</c:v>
                </c:pt>
                <c:pt idx="24">
                  <c:v>8.0117863312066078</c:v>
                </c:pt>
                <c:pt idx="25">
                  <c:v>7.9945797242157477</c:v>
                </c:pt>
                <c:pt idx="26">
                  <c:v>7.5831580038744084</c:v>
                </c:pt>
                <c:pt idx="27">
                  <c:v>7.5604092663621181</c:v>
                </c:pt>
                <c:pt idx="28">
                  <c:v>7.4480749964418047</c:v>
                </c:pt>
                <c:pt idx="29">
                  <c:v>7.4202971183622699</c:v>
                </c:pt>
                <c:pt idx="30">
                  <c:v>7.3962622609901052</c:v>
                </c:pt>
                <c:pt idx="31">
                  <c:v>7.3793783670712623</c:v>
                </c:pt>
                <c:pt idx="32">
                  <c:v>7.3668467352626426</c:v>
                </c:pt>
                <c:pt idx="33">
                  <c:v>7.3517343225915761</c:v>
                </c:pt>
                <c:pt idx="34">
                  <c:v>7.2502036564992975</c:v>
                </c:pt>
                <c:pt idx="35">
                  <c:v>7.1975115921076149</c:v>
                </c:pt>
                <c:pt idx="36">
                  <c:v>7.1348369934491158</c:v>
                </c:pt>
                <c:pt idx="37">
                  <c:v>7.1295921327639311</c:v>
                </c:pt>
                <c:pt idx="38">
                  <c:v>7.0956080048111962</c:v>
                </c:pt>
                <c:pt idx="39">
                  <c:v>7.0777770732882761</c:v>
                </c:pt>
                <c:pt idx="40">
                  <c:v>6.9699332746978557</c:v>
                </c:pt>
                <c:pt idx="41">
                  <c:v>6.9532652390148435</c:v>
                </c:pt>
                <c:pt idx="42">
                  <c:v>6.8274379808925474</c:v>
                </c:pt>
                <c:pt idx="43">
                  <c:v>6.7504725187625096</c:v>
                </c:pt>
                <c:pt idx="44">
                  <c:v>6.4181899479457654</c:v>
                </c:pt>
                <c:pt idx="45">
                  <c:v>6.410408949851039</c:v>
                </c:pt>
                <c:pt idx="46">
                  <c:v>6.3663222142458151</c:v>
                </c:pt>
                <c:pt idx="47">
                  <c:v>6.3519109611030773</c:v>
                </c:pt>
                <c:pt idx="48">
                  <c:v>6.3319917782320605</c:v>
                </c:pt>
                <c:pt idx="49">
                  <c:v>6.320484678017694</c:v>
                </c:pt>
                <c:pt idx="50">
                  <c:v>6.2733293865616728</c:v>
                </c:pt>
                <c:pt idx="51">
                  <c:v>6.2123747875672688</c:v>
                </c:pt>
                <c:pt idx="52">
                  <c:v>6.1214299089489579</c:v>
                </c:pt>
                <c:pt idx="53">
                  <c:v>6.0325416972700383</c:v>
                </c:pt>
                <c:pt idx="54">
                  <c:v>6.0199242609084109</c:v>
                </c:pt>
                <c:pt idx="55">
                  <c:v>5.9859557546075095</c:v>
                </c:pt>
                <c:pt idx="56">
                  <c:v>5.9579145986329856</c:v>
                </c:pt>
                <c:pt idx="57">
                  <c:v>5.8789705101510821</c:v>
                </c:pt>
                <c:pt idx="58">
                  <c:v>5.8409667044874212</c:v>
                </c:pt>
                <c:pt idx="59">
                  <c:v>5.7938958825488784</c:v>
                </c:pt>
                <c:pt idx="60">
                  <c:v>5.7276482222686109</c:v>
                </c:pt>
                <c:pt idx="61">
                  <c:v>5.7018262584120549</c:v>
                </c:pt>
                <c:pt idx="62">
                  <c:v>5.6061460780657235</c:v>
                </c:pt>
                <c:pt idx="63">
                  <c:v>5.5689441446547079</c:v>
                </c:pt>
                <c:pt idx="64">
                  <c:v>5.5509006646475241</c:v>
                </c:pt>
                <c:pt idx="65">
                  <c:v>5.3437631221496007</c:v>
                </c:pt>
                <c:pt idx="66">
                  <c:v>5.324090516037983</c:v>
                </c:pt>
                <c:pt idx="67">
                  <c:v>5.2898344651775098</c:v>
                </c:pt>
                <c:pt idx="68">
                  <c:v>5.2679102808848253</c:v>
                </c:pt>
                <c:pt idx="69">
                  <c:v>5.2630344058337934</c:v>
                </c:pt>
                <c:pt idx="70">
                  <c:v>4.9927684307689244</c:v>
                </c:pt>
                <c:pt idx="71">
                  <c:v>4.984589350362457</c:v>
                </c:pt>
                <c:pt idx="72">
                  <c:v>4.9804823555382605</c:v>
                </c:pt>
                <c:pt idx="73">
                  <c:v>4.9514012916743111</c:v>
                </c:pt>
                <c:pt idx="74">
                  <c:v>4.9092930858238235</c:v>
                </c:pt>
                <c:pt idx="75">
                  <c:v>4.7602209464665091</c:v>
                </c:pt>
                <c:pt idx="76">
                  <c:v>4.6684595569153817</c:v>
                </c:pt>
                <c:pt idx="77">
                  <c:v>4.5843612525187103</c:v>
                </c:pt>
                <c:pt idx="78">
                  <c:v>4.4757334309663976</c:v>
                </c:pt>
                <c:pt idx="79">
                  <c:v>4.4455942913411821</c:v>
                </c:pt>
                <c:pt idx="80">
                  <c:v>4.3833586953851098</c:v>
                </c:pt>
                <c:pt idx="81">
                  <c:v>4.2727697324365108</c:v>
                </c:pt>
                <c:pt idx="82">
                  <c:v>3.6758159311722696</c:v>
                </c:pt>
                <c:pt idx="83">
                  <c:v>3.5397791916984938</c:v>
                </c:pt>
                <c:pt idx="84">
                  <c:v>3.3757345385831559</c:v>
                </c:pt>
                <c:pt idx="85">
                  <c:v>3.2063306478710496</c:v>
                </c:pt>
                <c:pt idx="86">
                  <c:v>2.82781902461732</c:v>
                </c:pt>
                <c:pt idx="87">
                  <c:v>2.6345932684457569</c:v>
                </c:pt>
                <c:pt idx="88">
                  <c:v>2.3950627995175777</c:v>
                </c:pt>
              </c:numCache>
            </c:numRef>
          </c:yVal>
          <c:smooth val="0"/>
          <c:extLst>
            <c:ext xmlns:c16="http://schemas.microsoft.com/office/drawing/2014/chart" uri="{C3380CC4-5D6E-409C-BE32-E72D297353CC}">
              <c16:uniqueId val="{00000001-6415-483D-88FE-9325D52A33C9}"/>
            </c:ext>
          </c:extLst>
        </c:ser>
        <c:ser>
          <c:idx val="1"/>
          <c:order val="1"/>
          <c:tx>
            <c:v>Myeloid Activity Panel </c:v>
          </c:tx>
          <c:spPr>
            <a:ln w="25400" cap="rnd">
              <a:noFill/>
              <a:round/>
            </a:ln>
            <a:effectLst/>
          </c:spPr>
          <c:marker>
            <c:symbol val="circle"/>
            <c:size val="5"/>
            <c:spPr>
              <a:solidFill>
                <a:srgbClr val="00B050"/>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0.22637576552930883"/>
                  <c:y val="5.513888888888889E-2"/>
                </c:manualLayout>
              </c:layout>
              <c:numFmt formatCode="General" sourceLinked="0"/>
              <c:spPr>
                <a:noFill/>
                <a:ln>
                  <a:noFill/>
                </a:ln>
                <a:effectLst/>
              </c:spPr>
              <c:txPr>
                <a:bodyPr rot="0" spcFirstLastPara="1" vertOverflow="ellipsis" vert="horz" wrap="square" anchor="ctr" anchorCtr="1"/>
                <a:lstStyle/>
                <a:p>
                  <a:pPr>
                    <a:defRPr lang="en-US" sz="1200" b="1" i="0" u="none" strike="noStrike" kern="1200" baseline="0">
                      <a:solidFill>
                        <a:srgbClr val="00B050"/>
                      </a:solidFill>
                      <a:latin typeface="+mn-lt"/>
                      <a:ea typeface="+mn-ea"/>
                      <a:cs typeface="+mn-cs"/>
                    </a:defRPr>
                  </a:pPr>
                  <a:endParaRPr lang="en-US"/>
                </a:p>
              </c:txPr>
            </c:trendlineLbl>
          </c:trendline>
          <c:xVal>
            <c:numRef>
              <c:f>'log2 Counts GX2'!$J$10:$J$83</c:f>
              <c:numCache>
                <c:formatCode>0.00</c:formatCode>
                <c:ptCount val="74"/>
                <c:pt idx="0">
                  <c:v>16.293176505608479</c:v>
                </c:pt>
                <c:pt idx="1">
                  <c:v>15.983720441428895</c:v>
                </c:pt>
                <c:pt idx="2">
                  <c:v>12.954107229943961</c:v>
                </c:pt>
                <c:pt idx="3">
                  <c:v>13.081346951488468</c:v>
                </c:pt>
                <c:pt idx="4">
                  <c:v>12.401620867811792</c:v>
                </c:pt>
                <c:pt idx="5">
                  <c:v>11.683994645954783</c:v>
                </c:pt>
                <c:pt idx="6">
                  <c:v>11.30191339589731</c:v>
                </c:pt>
                <c:pt idx="7">
                  <c:v>11.159625401890011</c:v>
                </c:pt>
                <c:pt idx="8">
                  <c:v>10.963112826975454</c:v>
                </c:pt>
                <c:pt idx="9">
                  <c:v>10.614001203789734</c:v>
                </c:pt>
                <c:pt idx="10">
                  <c:v>10.595173547169296</c:v>
                </c:pt>
                <c:pt idx="11">
                  <c:v>10.382224123091254</c:v>
                </c:pt>
                <c:pt idx="12">
                  <c:v>9.7488637145356982</c:v>
                </c:pt>
                <c:pt idx="13">
                  <c:v>9.9953855845949828</c:v>
                </c:pt>
                <c:pt idx="14">
                  <c:v>9.9793394456782103</c:v>
                </c:pt>
                <c:pt idx="15">
                  <c:v>9.7182417390906721</c:v>
                </c:pt>
                <c:pt idx="16">
                  <c:v>9.4326045341244775</c:v>
                </c:pt>
                <c:pt idx="17">
                  <c:v>9.2889583298917042</c:v>
                </c:pt>
                <c:pt idx="18">
                  <c:v>9.3350776624416447</c:v>
                </c:pt>
                <c:pt idx="19">
                  <c:v>9.2626821423621646</c:v>
                </c:pt>
                <c:pt idx="20">
                  <c:v>9.175200217717876</c:v>
                </c:pt>
                <c:pt idx="21">
                  <c:v>8.8894431210092701</c:v>
                </c:pt>
                <c:pt idx="22">
                  <c:v>8.6509440233524018</c:v>
                </c:pt>
                <c:pt idx="23">
                  <c:v>8.6509440233524018</c:v>
                </c:pt>
                <c:pt idx="24">
                  <c:v>8.8118242112419782</c:v>
                </c:pt>
                <c:pt idx="25">
                  <c:v>8.6987741089036827</c:v>
                </c:pt>
                <c:pt idx="26">
                  <c:v>8.4040345468291111</c:v>
                </c:pt>
                <c:pt idx="27">
                  <c:v>8.4040345468291111</c:v>
                </c:pt>
                <c:pt idx="28">
                  <c:v>7.3450947178269015</c:v>
                </c:pt>
                <c:pt idx="29">
                  <c:v>8.2626586550722241</c:v>
                </c:pt>
                <c:pt idx="30">
                  <c:v>8.5239539394966997</c:v>
                </c:pt>
                <c:pt idx="31">
                  <c:v>8.0700135771298296</c:v>
                </c:pt>
                <c:pt idx="32">
                  <c:v>8.0700135771298296</c:v>
                </c:pt>
                <c:pt idx="33">
                  <c:v>8.441989675271552</c:v>
                </c:pt>
                <c:pt idx="34">
                  <c:v>7.5845867499595867</c:v>
                </c:pt>
                <c:pt idx="35">
                  <c:v>7.9433939293475069</c:v>
                </c:pt>
                <c:pt idx="36">
                  <c:v>7.3846542578161962</c:v>
                </c:pt>
                <c:pt idx="37">
                  <c:v>7.5150690140322389</c:v>
                </c:pt>
                <c:pt idx="38">
                  <c:v>7.6509081322912147</c:v>
                </c:pt>
                <c:pt idx="39">
                  <c:v>7.6987741089036827</c:v>
                </c:pt>
                <c:pt idx="40">
                  <c:v>7.6987741089036827</c:v>
                </c:pt>
                <c:pt idx="41">
                  <c:v>7.8333961341632277</c:v>
                </c:pt>
                <c:pt idx="42">
                  <c:v>7.1752251728745646</c:v>
                </c:pt>
                <c:pt idx="43">
                  <c:v>7.6181652266583786</c:v>
                </c:pt>
                <c:pt idx="44">
                  <c:v>7.0578834488996263</c:v>
                </c:pt>
                <c:pt idx="45">
                  <c:v>7.241268177329375</c:v>
                </c:pt>
                <c:pt idx="46">
                  <c:v>7.241268177329375</c:v>
                </c:pt>
                <c:pt idx="47">
                  <c:v>7.4040345468291102</c:v>
                </c:pt>
                <c:pt idx="48">
                  <c:v>7.7751164044355887</c:v>
                </c:pt>
                <c:pt idx="49">
                  <c:v>7.15248766742162</c:v>
                </c:pt>
                <c:pt idx="50">
                  <c:v>7.6670405590229889</c:v>
                </c:pt>
                <c:pt idx="51">
                  <c:v>6.6987741089036827</c:v>
                </c:pt>
                <c:pt idx="52">
                  <c:v>7.241268177329375</c:v>
                </c:pt>
                <c:pt idx="53">
                  <c:v>6.5327844813592897</c:v>
                </c:pt>
                <c:pt idx="54">
                  <c:v>6.6345932684457569</c:v>
                </c:pt>
                <c:pt idx="55">
                  <c:v>6.5327844813592897</c:v>
                </c:pt>
                <c:pt idx="56">
                  <c:v>6.6345932684457569</c:v>
                </c:pt>
                <c:pt idx="57">
                  <c:v>6.4230738790893724</c:v>
                </c:pt>
                <c:pt idx="58">
                  <c:v>5.262658655072225</c:v>
                </c:pt>
                <c:pt idx="59">
                  <c:v>5.6987741089036827</c:v>
                </c:pt>
                <c:pt idx="60">
                  <c:v>5.819157223674968</c:v>
                </c:pt>
                <c:pt idx="61">
                  <c:v>5.9825373143992717</c:v>
                </c:pt>
                <c:pt idx="62">
                  <c:v>5.6987741089036827</c:v>
                </c:pt>
                <c:pt idx="63">
                  <c:v>6.0821490413538717</c:v>
                </c:pt>
                <c:pt idx="64">
                  <c:v>5.6987741089036827</c:v>
                </c:pt>
                <c:pt idx="65">
                  <c:v>5.819157223674968</c:v>
                </c:pt>
                <c:pt idx="66">
                  <c:v>5.9300276408817441</c:v>
                </c:pt>
                <c:pt idx="67">
                  <c:v>5.4232419959736609</c:v>
                </c:pt>
                <c:pt idx="68">
                  <c:v>5.4232419959736609</c:v>
                </c:pt>
                <c:pt idx="69">
                  <c:v>5.7602209464665091</c:v>
                </c:pt>
                <c:pt idx="70">
                  <c:v>4.875780063068488</c:v>
                </c:pt>
                <c:pt idx="71">
                  <c:v>4.4969735809982758</c:v>
                </c:pt>
                <c:pt idx="72">
                  <c:v>4.6345932684457569</c:v>
                </c:pt>
                <c:pt idx="73">
                  <c:v>4.4969735809982758</c:v>
                </c:pt>
              </c:numCache>
            </c:numRef>
          </c:xVal>
          <c:yVal>
            <c:numRef>
              <c:f>'log2 Counts GX2'!$K$10:$K$83</c:f>
              <c:numCache>
                <c:formatCode>0.00</c:formatCode>
                <c:ptCount val="74"/>
                <c:pt idx="0">
                  <c:v>15.984599140411763</c:v>
                </c:pt>
                <c:pt idx="1">
                  <c:v>15.911118553994459</c:v>
                </c:pt>
                <c:pt idx="2">
                  <c:v>12.780020910899143</c:v>
                </c:pt>
                <c:pt idx="3">
                  <c:v>12.727858781434586</c:v>
                </c:pt>
                <c:pt idx="4">
                  <c:v>12.102015052441958</c:v>
                </c:pt>
                <c:pt idx="5">
                  <c:v>11.489582070719335</c:v>
                </c:pt>
                <c:pt idx="6">
                  <c:v>11.076581808079311</c:v>
                </c:pt>
                <c:pt idx="7">
                  <c:v>10.927148311976842</c:v>
                </c:pt>
                <c:pt idx="8">
                  <c:v>10.884674229432379</c:v>
                </c:pt>
                <c:pt idx="9">
                  <c:v>10.209294952915833</c:v>
                </c:pt>
                <c:pt idx="10">
                  <c:v>10.173589697590652</c:v>
                </c:pt>
                <c:pt idx="11">
                  <c:v>10.054441522311562</c:v>
                </c:pt>
                <c:pt idx="12">
                  <c:v>9.6712933724815766</c:v>
                </c:pt>
                <c:pt idx="13">
                  <c:v>9.6382186788093627</c:v>
                </c:pt>
                <c:pt idx="14">
                  <c:v>9.5597021144245726</c:v>
                </c:pt>
                <c:pt idx="15">
                  <c:v>9.4823844620688043</c:v>
                </c:pt>
                <c:pt idx="16">
                  <c:v>9.2716264307099934</c:v>
                </c:pt>
                <c:pt idx="17">
                  <c:v>9.2147562348901229</c:v>
                </c:pt>
                <c:pt idx="18">
                  <c:v>9.1521580621280307</c:v>
                </c:pt>
                <c:pt idx="19">
                  <c:v>8.9749881119919266</c:v>
                </c:pt>
                <c:pt idx="20">
                  <c:v>8.883742990570445</c:v>
                </c:pt>
                <c:pt idx="21">
                  <c:v>8.6815195429797249</c:v>
                </c:pt>
                <c:pt idx="22">
                  <c:v>8.4332098534256623</c:v>
                </c:pt>
                <c:pt idx="23">
                  <c:v>8.3848269116030085</c:v>
                </c:pt>
                <c:pt idx="24">
                  <c:v>8.2720231890610485</c:v>
                </c:pt>
                <c:pt idx="25">
                  <c:v>8.2547924301928823</c:v>
                </c:pt>
                <c:pt idx="26">
                  <c:v>8.1592154172213363</c:v>
                </c:pt>
                <c:pt idx="27">
                  <c:v>8.1078970616646124</c:v>
                </c:pt>
                <c:pt idx="28">
                  <c:v>8.1032353458203019</c:v>
                </c:pt>
                <c:pt idx="29">
                  <c:v>8.0609660740047726</c:v>
                </c:pt>
                <c:pt idx="30">
                  <c:v>7.9022545079786086</c:v>
                </c:pt>
                <c:pt idx="31">
                  <c:v>7.8797057662822887</c:v>
                </c:pt>
                <c:pt idx="32">
                  <c:v>7.8690694119498996</c:v>
                </c:pt>
                <c:pt idx="33">
                  <c:v>7.8083850506560939</c:v>
                </c:pt>
                <c:pt idx="34">
                  <c:v>7.6790577854932911</c:v>
                </c:pt>
                <c:pt idx="35">
                  <c:v>7.5860140825125182</c:v>
                </c:pt>
                <c:pt idx="36">
                  <c:v>7.4875185060657845</c:v>
                </c:pt>
                <c:pt idx="37">
                  <c:v>7.4016475309122951</c:v>
                </c:pt>
                <c:pt idx="38">
                  <c:v>7.3611542412982791</c:v>
                </c:pt>
                <c:pt idx="39">
                  <c:v>7.2733293865616728</c:v>
                </c:pt>
                <c:pt idx="40">
                  <c:v>7.233140296445975</c:v>
                </c:pt>
                <c:pt idx="41">
                  <c:v>7.2167458581953063</c:v>
                </c:pt>
                <c:pt idx="42">
                  <c:v>7.2110121934855123</c:v>
                </c:pt>
                <c:pt idx="43">
                  <c:v>7.2025156741868841</c:v>
                </c:pt>
                <c:pt idx="44">
                  <c:v>7.1977081579558515</c:v>
                </c:pt>
                <c:pt idx="45">
                  <c:v>7.1436383099220375</c:v>
                </c:pt>
                <c:pt idx="46">
                  <c:v>7.0760673389459443</c:v>
                </c:pt>
                <c:pt idx="47">
                  <c:v>7.0393577651597017</c:v>
                </c:pt>
                <c:pt idx="48">
                  <c:v>7.0332027259372225</c:v>
                </c:pt>
                <c:pt idx="49">
                  <c:v>6.9703935379146769</c:v>
                </c:pt>
                <c:pt idx="50">
                  <c:v>6.9171930369249468</c:v>
                </c:pt>
                <c:pt idx="51">
                  <c:v>6.6290651370922786</c:v>
                </c:pt>
                <c:pt idx="52">
                  <c:v>6.4923339145447194</c:v>
                </c:pt>
                <c:pt idx="53">
                  <c:v>6.491692787974503</c:v>
                </c:pt>
                <c:pt idx="54">
                  <c:v>6.431121472526427</c:v>
                </c:pt>
                <c:pt idx="55">
                  <c:v>6.4239142676730987</c:v>
                </c:pt>
                <c:pt idx="56">
                  <c:v>5.8811751553492746</c:v>
                </c:pt>
                <c:pt idx="57">
                  <c:v>5.8772534538766079</c:v>
                </c:pt>
                <c:pt idx="58">
                  <c:v>5.7847656963163869</c:v>
                </c:pt>
                <c:pt idx="59">
                  <c:v>5.6458745503090304</c:v>
                </c:pt>
                <c:pt idx="60">
                  <c:v>5.5496691707264905</c:v>
                </c:pt>
                <c:pt idx="61">
                  <c:v>5.5169606598988228</c:v>
                </c:pt>
                <c:pt idx="62">
                  <c:v>5.5071603491175232</c:v>
                </c:pt>
                <c:pt idx="63">
                  <c:v>5.3023190509488343</c:v>
                </c:pt>
                <c:pt idx="64">
                  <c:v>5.2768688299764559</c:v>
                </c:pt>
                <c:pt idx="65">
                  <c:v>5.2573878426926521</c:v>
                </c:pt>
                <c:pt idx="66">
                  <c:v>5.0895828931247085</c:v>
                </c:pt>
                <c:pt idx="67">
                  <c:v>4.9977440260596318</c:v>
                </c:pt>
                <c:pt idx="68">
                  <c:v>4.9278964537288212</c:v>
                </c:pt>
                <c:pt idx="69">
                  <c:v>4.8011586560936985</c:v>
                </c:pt>
                <c:pt idx="70">
                  <c:v>4.7495342676692616</c:v>
                </c:pt>
                <c:pt idx="71">
                  <c:v>4.6881803585869264</c:v>
                </c:pt>
                <c:pt idx="72">
                  <c:v>4.6842577050589318</c:v>
                </c:pt>
                <c:pt idx="73">
                  <c:v>3.8519988371124461</c:v>
                </c:pt>
              </c:numCache>
            </c:numRef>
          </c:yVal>
          <c:smooth val="0"/>
          <c:extLst>
            <c:ext xmlns:c16="http://schemas.microsoft.com/office/drawing/2014/chart" uri="{C3380CC4-5D6E-409C-BE32-E72D297353CC}">
              <c16:uniqueId val="{00000003-6415-483D-88FE-9325D52A33C9}"/>
            </c:ext>
          </c:extLst>
        </c:ser>
        <c:dLbls>
          <c:showLegendKey val="0"/>
          <c:showVal val="0"/>
          <c:showCatName val="0"/>
          <c:showSerName val="0"/>
          <c:showPercent val="0"/>
          <c:showBubbleSize val="0"/>
        </c:dLbls>
        <c:axId val="509355872"/>
        <c:axId val="509359480"/>
      </c:scatterChart>
      <c:valAx>
        <c:axId val="5093558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a:t>
                </a:r>
                <a:r>
                  <a:rPr lang="en-US" sz="1100" baseline="0"/>
                  <a:t> 1</a:t>
                </a:r>
                <a:endParaRPr lang="en-US" sz="110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9480"/>
        <c:crosses val="autoZero"/>
        <c:crossBetween val="midCat"/>
        <c:majorUnit val="2"/>
      </c:valAx>
      <c:valAx>
        <c:axId val="5093594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 2</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5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Block ID 14-496</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Lymphocyte Activity Panel </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19974227179935841"/>
                  <c:y val="-0.10972696121318169"/>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trendlineLbl>
          </c:trendline>
          <c:xVal>
            <c:numRef>
              <c:f>'log2 Counts GX1'!$AD$7:$AD$94</c:f>
              <c:numCache>
                <c:formatCode>0.00</c:formatCode>
                <c:ptCount val="88"/>
                <c:pt idx="0">
                  <c:v>13.065606304759664</c:v>
                </c:pt>
                <c:pt idx="1">
                  <c:v>12.849066868562502</c:v>
                </c:pt>
                <c:pt idx="2">
                  <c:v>12.107472107928693</c:v>
                </c:pt>
                <c:pt idx="3">
                  <c:v>11.72370360182312</c:v>
                </c:pt>
                <c:pt idx="4">
                  <c:v>9.5296452830293745</c:v>
                </c:pt>
                <c:pt idx="5">
                  <c:v>8.958523716244267</c:v>
                </c:pt>
                <c:pt idx="6">
                  <c:v>8.6967936970828159</c:v>
                </c:pt>
                <c:pt idx="7">
                  <c:v>8.5245808915586654</c:v>
                </c:pt>
                <c:pt idx="8">
                  <c:v>8.3586951513290124</c:v>
                </c:pt>
                <c:pt idx="9">
                  <c:v>8.0910121689714796</c:v>
                </c:pt>
                <c:pt idx="10">
                  <c:v>8.1346316714476465</c:v>
                </c:pt>
                <c:pt idx="11">
                  <c:v>8.0514808653413343</c:v>
                </c:pt>
                <c:pt idx="12">
                  <c:v>7.8194765947698217</c:v>
                </c:pt>
                <c:pt idx="13">
                  <c:v>8.0353489797554474</c:v>
                </c:pt>
                <c:pt idx="14">
                  <c:v>7.8348502409030569</c:v>
                </c:pt>
                <c:pt idx="15">
                  <c:v>7.8878907721684186</c:v>
                </c:pt>
                <c:pt idx="16">
                  <c:v>7.6155928565109612</c:v>
                </c:pt>
                <c:pt idx="17">
                  <c:v>7.24184018356467</c:v>
                </c:pt>
                <c:pt idx="18">
                  <c:v>7.2294917911370256</c:v>
                </c:pt>
                <c:pt idx="19">
                  <c:v>7.313699344087178</c:v>
                </c:pt>
                <c:pt idx="20">
                  <c:v>7.2099406802901918</c:v>
                </c:pt>
                <c:pt idx="21">
                  <c:v>7.0033773602023199</c:v>
                </c:pt>
                <c:pt idx="22">
                  <c:v>7.1350422862336513</c:v>
                </c:pt>
                <c:pt idx="23">
                  <c:v>7.0470148195175897</c:v>
                </c:pt>
                <c:pt idx="24">
                  <c:v>6.8269297659895765</c:v>
                </c:pt>
                <c:pt idx="25">
                  <c:v>6.4878400338230522</c:v>
                </c:pt>
                <c:pt idx="26">
                  <c:v>6.7025190291532848</c:v>
                </c:pt>
                <c:pt idx="27">
                  <c:v>6.3955769765497701</c:v>
                </c:pt>
                <c:pt idx="28">
                  <c:v>5.9274224287398711</c:v>
                </c:pt>
                <c:pt idx="29">
                  <c:v>6.4780010558379297</c:v>
                </c:pt>
                <c:pt idx="30">
                  <c:v>5.983449690740124</c:v>
                </c:pt>
                <c:pt idx="31">
                  <c:v>6.5722833666504101</c:v>
                </c:pt>
                <c:pt idx="32">
                  <c:v>6.203005337511982</c:v>
                </c:pt>
                <c:pt idx="33">
                  <c:v>6.0336432435103831</c:v>
                </c:pt>
                <c:pt idx="34">
                  <c:v>6.1303131455434565</c:v>
                </c:pt>
                <c:pt idx="35">
                  <c:v>5.6817303554358451</c:v>
                </c:pt>
                <c:pt idx="36">
                  <c:v>6.0986637818865743</c:v>
                </c:pt>
                <c:pt idx="37">
                  <c:v>5.9373443921502318</c:v>
                </c:pt>
                <c:pt idx="38">
                  <c:v>5.2716497724572067</c:v>
                </c:pt>
                <c:pt idx="39">
                  <c:v>5.7837185577903654</c:v>
                </c:pt>
                <c:pt idx="40">
                  <c:v>5.7586229824402393</c:v>
                </c:pt>
                <c:pt idx="41">
                  <c:v>6.4230738790893724</c:v>
                </c:pt>
                <c:pt idx="42">
                  <c:v>5.7384976438897866</c:v>
                </c:pt>
                <c:pt idx="43">
                  <c:v>4.9283703230189699</c:v>
                </c:pt>
                <c:pt idx="44">
                  <c:v>6.2180061502844266</c:v>
                </c:pt>
                <c:pt idx="45">
                  <c:v>5.7476559329323926</c:v>
                </c:pt>
                <c:pt idx="46">
                  <c:v>5.7073591320808834</c:v>
                </c:pt>
                <c:pt idx="47">
                  <c:v>5.2701551387665297</c:v>
                </c:pt>
                <c:pt idx="48">
                  <c:v>5.7647389230233772</c:v>
                </c:pt>
                <c:pt idx="49">
                  <c:v>5.9080923408182713</c:v>
                </c:pt>
                <c:pt idx="50">
                  <c:v>5.7092906357233577</c:v>
                </c:pt>
                <c:pt idx="51">
                  <c:v>6.0763880685128404</c:v>
                </c:pt>
                <c:pt idx="52">
                  <c:v>5.0197019144425488</c:v>
                </c:pt>
                <c:pt idx="53">
                  <c:v>5.4053116825974454</c:v>
                </c:pt>
                <c:pt idx="54">
                  <c:v>4.7500704858656935</c:v>
                </c:pt>
                <c:pt idx="55">
                  <c:v>5.5674237577072834</c:v>
                </c:pt>
                <c:pt idx="56">
                  <c:v>5.1739269319998087</c:v>
                </c:pt>
                <c:pt idx="57">
                  <c:v>4.3771237491294874</c:v>
                </c:pt>
                <c:pt idx="58">
                  <c:v>4.8549930167570006</c:v>
                </c:pt>
                <c:pt idx="59">
                  <c:v>4.4073527511400403</c:v>
                </c:pt>
                <c:pt idx="60">
                  <c:v>5.1055942757951911</c:v>
                </c:pt>
                <c:pt idx="61">
                  <c:v>4.2905718508520794</c:v>
                </c:pt>
                <c:pt idx="62">
                  <c:v>4.7164422368433216</c:v>
                </c:pt>
                <c:pt idx="63">
                  <c:v>4.3045110418099535</c:v>
                </c:pt>
                <c:pt idx="64">
                  <c:v>5.0487593119198557</c:v>
                </c:pt>
                <c:pt idx="65">
                  <c:v>4.0738202332916718</c:v>
                </c:pt>
                <c:pt idx="66">
                  <c:v>4.3298411765306275</c:v>
                </c:pt>
                <c:pt idx="67">
                  <c:v>3.9078520718459635</c:v>
                </c:pt>
                <c:pt idx="68">
                  <c:v>4.3610664887943207</c:v>
                </c:pt>
                <c:pt idx="69">
                  <c:v>4.5704629310260412</c:v>
                </c:pt>
                <c:pt idx="70">
                  <c:v>4.622344722724236</c:v>
                </c:pt>
                <c:pt idx="71">
                  <c:v>4.5527459367484457</c:v>
                </c:pt>
                <c:pt idx="72">
                  <c:v>4.4763816875672351</c:v>
                </c:pt>
                <c:pt idx="73">
                  <c:v>3.4087118610294294</c:v>
                </c:pt>
                <c:pt idx="74">
                  <c:v>3.3840498067951601</c:v>
                </c:pt>
                <c:pt idx="75">
                  <c:v>3.8609627978581167</c:v>
                </c:pt>
                <c:pt idx="76">
                  <c:v>3.2883585621936606</c:v>
                </c:pt>
                <c:pt idx="77">
                  <c:v>3.8063240573900288</c:v>
                </c:pt>
                <c:pt idx="78">
                  <c:v>4.2249663650002747</c:v>
                </c:pt>
                <c:pt idx="79">
                  <c:v>2.8339020766691636</c:v>
                </c:pt>
                <c:pt idx="80">
                  <c:v>4.0321008431670249</c:v>
                </c:pt>
                <c:pt idx="81">
                  <c:v>2.918386234446348</c:v>
                </c:pt>
                <c:pt idx="82">
                  <c:v>3.2690331464552371</c:v>
                </c:pt>
                <c:pt idx="83">
                  <c:v>3.6599245584023783</c:v>
                </c:pt>
                <c:pt idx="84">
                  <c:v>3.9068905956085187</c:v>
                </c:pt>
                <c:pt idx="85">
                  <c:v>3.0755326311673574</c:v>
                </c:pt>
                <c:pt idx="86">
                  <c:v>3.0942360698457656</c:v>
                </c:pt>
                <c:pt idx="87">
                  <c:v>3.147306698780294</c:v>
                </c:pt>
              </c:numCache>
            </c:numRef>
          </c:xVal>
          <c:yVal>
            <c:numRef>
              <c:f>'log2 Counts GX1'!$AE$7:$AE$94</c:f>
              <c:numCache>
                <c:formatCode>0.00</c:formatCode>
                <c:ptCount val="88"/>
                <c:pt idx="0">
                  <c:v>13.239561238262603</c:v>
                </c:pt>
                <c:pt idx="1">
                  <c:v>12.938748911584426</c:v>
                </c:pt>
                <c:pt idx="2">
                  <c:v>12.078441052515716</c:v>
                </c:pt>
                <c:pt idx="3">
                  <c:v>11.755021078853616</c:v>
                </c:pt>
                <c:pt idx="4">
                  <c:v>9.499746250007238</c:v>
                </c:pt>
                <c:pt idx="5">
                  <c:v>8.8565189039235079</c:v>
                </c:pt>
                <c:pt idx="6">
                  <c:v>8.8449567824931545</c:v>
                </c:pt>
                <c:pt idx="7">
                  <c:v>8.5054940069990614</c:v>
                </c:pt>
                <c:pt idx="8">
                  <c:v>8.304145941202945</c:v>
                </c:pt>
                <c:pt idx="9">
                  <c:v>8.1650577231541508</c:v>
                </c:pt>
                <c:pt idx="10">
                  <c:v>8.1438933607564117</c:v>
                </c:pt>
                <c:pt idx="11">
                  <c:v>8.1376572117682144</c:v>
                </c:pt>
                <c:pt idx="12">
                  <c:v>8.091170890027902</c:v>
                </c:pt>
                <c:pt idx="13">
                  <c:v>7.8712276123579841</c:v>
                </c:pt>
                <c:pt idx="14">
                  <c:v>7.7944158663501062</c:v>
                </c:pt>
                <c:pt idx="15">
                  <c:v>7.7318620610647457</c:v>
                </c:pt>
                <c:pt idx="16">
                  <c:v>7.6188259525874393</c:v>
                </c:pt>
                <c:pt idx="17">
                  <c:v>7.4159107417080508</c:v>
                </c:pt>
                <c:pt idx="18">
                  <c:v>7.2838291939368167</c:v>
                </c:pt>
                <c:pt idx="19">
                  <c:v>7.2391688786654482</c:v>
                </c:pt>
                <c:pt idx="20">
                  <c:v>7.2265085298086804</c:v>
                </c:pt>
                <c:pt idx="21">
                  <c:v>7.0972947511234858</c:v>
                </c:pt>
                <c:pt idx="22">
                  <c:v>6.9534980631968857</c:v>
                </c:pt>
                <c:pt idx="23">
                  <c:v>6.9309738255629068</c:v>
                </c:pt>
                <c:pt idx="24">
                  <c:v>6.7328118720829426</c:v>
                </c:pt>
                <c:pt idx="25">
                  <c:v>6.663344619366085</c:v>
                </c:pt>
                <c:pt idx="26">
                  <c:v>6.5917093331617407</c:v>
                </c:pt>
                <c:pt idx="27">
                  <c:v>6.5439597973718531</c:v>
                </c:pt>
                <c:pt idx="28">
                  <c:v>6.3603642765434714</c:v>
                </c:pt>
                <c:pt idx="29">
                  <c:v>6.303050084681673</c:v>
                </c:pt>
                <c:pt idx="30">
                  <c:v>6.279471295644468</c:v>
                </c:pt>
                <c:pt idx="31">
                  <c:v>6.1450660141858942</c:v>
                </c:pt>
                <c:pt idx="32">
                  <c:v>6.1106138055008969</c:v>
                </c:pt>
                <c:pt idx="33">
                  <c:v>6.057233635042433</c:v>
                </c:pt>
                <c:pt idx="34">
                  <c:v>6.029011086659068</c:v>
                </c:pt>
                <c:pt idx="35">
                  <c:v>5.9493014683282777</c:v>
                </c:pt>
                <c:pt idx="36">
                  <c:v>5.8899601996586419</c:v>
                </c:pt>
                <c:pt idx="37">
                  <c:v>5.8867939899752892</c:v>
                </c:pt>
                <c:pt idx="38">
                  <c:v>5.879460722538024</c:v>
                </c:pt>
                <c:pt idx="39">
                  <c:v>5.8634429343480408</c:v>
                </c:pt>
                <c:pt idx="40">
                  <c:v>5.773996325111173</c:v>
                </c:pt>
                <c:pt idx="41">
                  <c:v>5.7575566889394532</c:v>
                </c:pt>
                <c:pt idx="42">
                  <c:v>5.7004397181410926</c:v>
                </c:pt>
                <c:pt idx="43">
                  <c:v>5.6876206320848954</c:v>
                </c:pt>
                <c:pt idx="44">
                  <c:v>5.6343028416625138</c:v>
                </c:pt>
                <c:pt idx="45">
                  <c:v>5.5858639034626885</c:v>
                </c:pt>
                <c:pt idx="46">
                  <c:v>5.5674237577072834</c:v>
                </c:pt>
                <c:pt idx="47">
                  <c:v>5.5313814605163119</c:v>
                </c:pt>
                <c:pt idx="48">
                  <c:v>5.5213648784462199</c:v>
                </c:pt>
                <c:pt idx="49">
                  <c:v>5.4851047610809731</c:v>
                </c:pt>
                <c:pt idx="50">
                  <c:v>5.4640147245048896</c:v>
                </c:pt>
                <c:pt idx="51">
                  <c:v>5.410748128185948</c:v>
                </c:pt>
                <c:pt idx="52">
                  <c:v>5.3691174585998152</c:v>
                </c:pt>
                <c:pt idx="53">
                  <c:v>5.3319917782320605</c:v>
                </c:pt>
                <c:pt idx="54">
                  <c:v>5.3276873641760476</c:v>
                </c:pt>
                <c:pt idx="55">
                  <c:v>5.2857720932498369</c:v>
                </c:pt>
                <c:pt idx="56">
                  <c:v>5.2667865406949019</c:v>
                </c:pt>
                <c:pt idx="57">
                  <c:v>5.0386995513055854</c:v>
                </c:pt>
                <c:pt idx="58">
                  <c:v>4.9340446471122457</c:v>
                </c:pt>
                <c:pt idx="59">
                  <c:v>4.9126498648972037</c:v>
                </c:pt>
                <c:pt idx="60">
                  <c:v>4.9025560053446275</c:v>
                </c:pt>
                <c:pt idx="61">
                  <c:v>4.6610654798069477</c:v>
                </c:pt>
                <c:pt idx="62">
                  <c:v>4.6252704893746932</c:v>
                </c:pt>
                <c:pt idx="63">
                  <c:v>4.597531174224212</c:v>
                </c:pt>
                <c:pt idx="64">
                  <c:v>4.5783349486816078</c:v>
                </c:pt>
                <c:pt idx="65">
                  <c:v>4.5077946401986964</c:v>
                </c:pt>
                <c:pt idx="66">
                  <c:v>4.3631710771192438</c:v>
                </c:pt>
                <c:pt idx="67">
                  <c:v>4.3197624276692483</c:v>
                </c:pt>
                <c:pt idx="68">
                  <c:v>4.2502036564992975</c:v>
                </c:pt>
                <c:pt idx="69">
                  <c:v>4.2234225499349369</c:v>
                </c:pt>
                <c:pt idx="70">
                  <c:v>4.2187811677840692</c:v>
                </c:pt>
                <c:pt idx="71">
                  <c:v>4.0080924209487216</c:v>
                </c:pt>
                <c:pt idx="72">
                  <c:v>3.9845893503624565</c:v>
                </c:pt>
                <c:pt idx="73">
                  <c:v>3.6825732973475787</c:v>
                </c:pt>
                <c:pt idx="74">
                  <c:v>3.5071603491175232</c:v>
                </c:pt>
                <c:pt idx="75">
                  <c:v>3.4489009511451281</c:v>
                </c:pt>
                <c:pt idx="76">
                  <c:v>3.4195388915137843</c:v>
                </c:pt>
                <c:pt idx="77">
                  <c:v>3.3950627995175777</c:v>
                </c:pt>
                <c:pt idx="78">
                  <c:v>3.3895668117627258</c:v>
                </c:pt>
                <c:pt idx="79">
                  <c:v>3.2957230245399685</c:v>
                </c:pt>
                <c:pt idx="80">
                  <c:v>3.2509615735332189</c:v>
                </c:pt>
                <c:pt idx="81">
                  <c:v>3.176322772640463</c:v>
                </c:pt>
                <c:pt idx="82">
                  <c:v>3.1160319934471103</c:v>
                </c:pt>
                <c:pt idx="83">
                  <c:v>3.0513721017210256</c:v>
                </c:pt>
                <c:pt idx="84">
                  <c:v>2.8176232575114315</c:v>
                </c:pt>
                <c:pt idx="85">
                  <c:v>2.8073549220576042</c:v>
                </c:pt>
                <c:pt idx="86">
                  <c:v>2.6415460290875239</c:v>
                </c:pt>
                <c:pt idx="87">
                  <c:v>2.5728896684205811</c:v>
                </c:pt>
              </c:numCache>
            </c:numRef>
          </c:yVal>
          <c:smooth val="0"/>
          <c:extLst>
            <c:ext xmlns:c16="http://schemas.microsoft.com/office/drawing/2014/chart" uri="{C3380CC4-5D6E-409C-BE32-E72D297353CC}">
              <c16:uniqueId val="{00000001-6F4A-49EC-85BA-EA83630CBE1A}"/>
            </c:ext>
          </c:extLst>
        </c:ser>
        <c:ser>
          <c:idx val="1"/>
          <c:order val="1"/>
          <c:tx>
            <c:v>Myeloid Activity Panel </c:v>
          </c:tx>
          <c:spPr>
            <a:ln w="25400" cap="rnd">
              <a:noFill/>
              <a:round/>
            </a:ln>
            <a:effectLst/>
          </c:spPr>
          <c:marker>
            <c:symbol val="circle"/>
            <c:size val="5"/>
            <c:spPr>
              <a:solidFill>
                <a:srgbClr val="00B050"/>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0.29708114610673664"/>
                  <c:y val="5.695355788859726E-2"/>
                </c:manualLayout>
              </c:layout>
              <c:numFmt formatCode="General" sourceLinked="0"/>
              <c:spPr>
                <a:noFill/>
                <a:ln>
                  <a:noFill/>
                </a:ln>
                <a:effectLst/>
              </c:spPr>
              <c:txPr>
                <a:bodyPr rot="0" spcFirstLastPara="1" vertOverflow="ellipsis" vert="horz" wrap="square" anchor="ctr" anchorCtr="1"/>
                <a:lstStyle/>
                <a:p>
                  <a:pPr algn="ctr" rtl="0">
                    <a:defRPr lang="en-US" sz="1200" b="1" i="0" u="none" strike="noStrike" kern="1200" baseline="0">
                      <a:solidFill>
                        <a:srgbClr val="00B050"/>
                      </a:solidFill>
                      <a:latin typeface="+mn-lt"/>
                      <a:ea typeface="+mn-ea"/>
                      <a:cs typeface="+mn-cs"/>
                    </a:defRPr>
                  </a:pPr>
                  <a:endParaRPr lang="en-US"/>
                </a:p>
              </c:txPr>
            </c:trendlineLbl>
          </c:trendline>
          <c:xVal>
            <c:numRef>
              <c:f>'log2 Counts GX2'!$AD$10:$AD$83</c:f>
              <c:numCache>
                <c:formatCode>0.00</c:formatCode>
                <c:ptCount val="74"/>
                <c:pt idx="0">
                  <c:v>15.232239529550625</c:v>
                </c:pt>
                <c:pt idx="1">
                  <c:v>15.058063195971673</c:v>
                </c:pt>
                <c:pt idx="2">
                  <c:v>12.006964173894509</c:v>
                </c:pt>
                <c:pt idx="3">
                  <c:v>11.874366650140901</c:v>
                </c:pt>
                <c:pt idx="4">
                  <c:v>11.935570244112997</c:v>
                </c:pt>
                <c:pt idx="5">
                  <c:v>11.311941266819604</c:v>
                </c:pt>
                <c:pt idx="6">
                  <c:v>11.111566066574335</c:v>
                </c:pt>
                <c:pt idx="7">
                  <c:v>10.74204832929156</c:v>
                </c:pt>
                <c:pt idx="8">
                  <c:v>9.8939385425898525</c:v>
                </c:pt>
                <c:pt idx="9">
                  <c:v>9.388620076728019</c:v>
                </c:pt>
                <c:pt idx="10">
                  <c:v>9.4156361498529932</c:v>
                </c:pt>
                <c:pt idx="11">
                  <c:v>9.230116532091527</c:v>
                </c:pt>
                <c:pt idx="12">
                  <c:v>9.2434358350457178</c:v>
                </c:pt>
                <c:pt idx="13">
                  <c:v>8.6931732940475221</c:v>
                </c:pt>
                <c:pt idx="14">
                  <c:v>8.5374902151809877</c:v>
                </c:pt>
                <c:pt idx="15">
                  <c:v>8.1932296454740339</c:v>
                </c:pt>
                <c:pt idx="16">
                  <c:v>8.0940776856719054</c:v>
                </c:pt>
                <c:pt idx="17">
                  <c:v>7.7230123963923685</c:v>
                </c:pt>
                <c:pt idx="18">
                  <c:v>7.8850862252901708</c:v>
                </c:pt>
                <c:pt idx="19">
                  <c:v>7.9049657186840259</c:v>
                </c:pt>
                <c:pt idx="20">
                  <c:v>7.9734964798129555</c:v>
                </c:pt>
                <c:pt idx="21">
                  <c:v>7.851624127346895</c:v>
                </c:pt>
                <c:pt idx="22">
                  <c:v>7.8392667865048873</c:v>
                </c:pt>
                <c:pt idx="23">
                  <c:v>7.8625753714778428</c:v>
                </c:pt>
                <c:pt idx="24">
                  <c:v>7.8482473527045054</c:v>
                </c:pt>
                <c:pt idx="25">
                  <c:v>8.0002817488615321</c:v>
                </c:pt>
                <c:pt idx="26">
                  <c:v>7.9840196330858166</c:v>
                </c:pt>
                <c:pt idx="27">
                  <c:v>7.2727697324365108</c:v>
                </c:pt>
                <c:pt idx="28">
                  <c:v>7.6386531164661129</c:v>
                </c:pt>
                <c:pt idx="29">
                  <c:v>7.314424635394297</c:v>
                </c:pt>
                <c:pt idx="30">
                  <c:v>7.0984532463092735</c:v>
                </c:pt>
                <c:pt idx="31">
                  <c:v>7.0847021080119905</c:v>
                </c:pt>
                <c:pt idx="32">
                  <c:v>7.0325416972700383</c:v>
                </c:pt>
                <c:pt idx="33">
                  <c:v>7.1562347978502698</c:v>
                </c:pt>
                <c:pt idx="34">
                  <c:v>6.540554292475151</c:v>
                </c:pt>
                <c:pt idx="35">
                  <c:v>7.2395507966136456</c:v>
                </c:pt>
                <c:pt idx="36">
                  <c:v>7.1408808839522546</c:v>
                </c:pt>
                <c:pt idx="37">
                  <c:v>6.7276482222686118</c:v>
                </c:pt>
                <c:pt idx="38">
                  <c:v>6.8566122731783636</c:v>
                </c:pt>
                <c:pt idx="39">
                  <c:v>6.6534900091719935</c:v>
                </c:pt>
                <c:pt idx="40">
                  <c:v>6.6572112484437929</c:v>
                </c:pt>
                <c:pt idx="41">
                  <c:v>6.8433557934350873</c:v>
                </c:pt>
                <c:pt idx="42">
                  <c:v>6.3237303375213481</c:v>
                </c:pt>
                <c:pt idx="43">
                  <c:v>5.7695072914362449</c:v>
                </c:pt>
                <c:pt idx="44">
                  <c:v>6.6867806349485663</c:v>
                </c:pt>
                <c:pt idx="45">
                  <c:v>6.029011086659068</c:v>
                </c:pt>
                <c:pt idx="46">
                  <c:v>6.2746344025175862</c:v>
                </c:pt>
                <c:pt idx="47">
                  <c:v>5.9471985842620558</c:v>
                </c:pt>
                <c:pt idx="48">
                  <c:v>6.1618876823768938</c:v>
                </c:pt>
                <c:pt idx="49">
                  <c:v>6.0265787701277143</c:v>
                </c:pt>
                <c:pt idx="50">
                  <c:v>5.6653359171851765</c:v>
                </c:pt>
                <c:pt idx="51">
                  <c:v>5.9286071993089511</c:v>
                </c:pt>
                <c:pt idx="52">
                  <c:v>5.7249230702666134</c:v>
                </c:pt>
                <c:pt idx="53">
                  <c:v>5.7527485914071343</c:v>
                </c:pt>
                <c:pt idx="54">
                  <c:v>5.718087583960517</c:v>
                </c:pt>
                <c:pt idx="55">
                  <c:v>5.0430819818956634</c:v>
                </c:pt>
                <c:pt idx="56">
                  <c:v>4.8252768300548672</c:v>
                </c:pt>
                <c:pt idx="57">
                  <c:v>5.8996590263774431</c:v>
                </c:pt>
                <c:pt idx="58">
                  <c:v>4.5801454844233804</c:v>
                </c:pt>
                <c:pt idx="59">
                  <c:v>4.7441610955704103</c:v>
                </c:pt>
                <c:pt idx="60">
                  <c:v>4.0205910947732466</c:v>
                </c:pt>
                <c:pt idx="61">
                  <c:v>4.2117909762525407</c:v>
                </c:pt>
                <c:pt idx="62">
                  <c:v>4.5403993056306238</c:v>
                </c:pt>
                <c:pt idx="63">
                  <c:v>4.9159988517389008</c:v>
                </c:pt>
                <c:pt idx="64">
                  <c:v>5.4185273021016087</c:v>
                </c:pt>
                <c:pt idx="65">
                  <c:v>3.881664619320345</c:v>
                </c:pt>
                <c:pt idx="66">
                  <c:v>4.5527459367484457</c:v>
                </c:pt>
                <c:pt idx="67">
                  <c:v>4.6530600171045648</c:v>
                </c:pt>
                <c:pt idx="68">
                  <c:v>4.7871189828133449</c:v>
                </c:pt>
                <c:pt idx="69">
                  <c:v>4.0232553523003034</c:v>
                </c:pt>
                <c:pt idx="70">
                  <c:v>3.7322691995014496</c:v>
                </c:pt>
                <c:pt idx="71">
                  <c:v>4.2203299548795554</c:v>
                </c:pt>
                <c:pt idx="72">
                  <c:v>3.4944156103974962</c:v>
                </c:pt>
                <c:pt idx="73">
                  <c:v>4.3950627995175777</c:v>
                </c:pt>
              </c:numCache>
            </c:numRef>
          </c:xVal>
          <c:yVal>
            <c:numRef>
              <c:f>'log2 Counts GX2'!$AE$10:$AE$83</c:f>
              <c:numCache>
                <c:formatCode>0.00</c:formatCode>
                <c:ptCount val="74"/>
                <c:pt idx="0">
                  <c:v>15.37682675500961</c:v>
                </c:pt>
                <c:pt idx="1">
                  <c:v>15.325653998691081</c:v>
                </c:pt>
                <c:pt idx="2">
                  <c:v>12.295163380434746</c:v>
                </c:pt>
                <c:pt idx="3">
                  <c:v>12.069671290374803</c:v>
                </c:pt>
                <c:pt idx="4">
                  <c:v>11.967975516209828</c:v>
                </c:pt>
                <c:pt idx="5">
                  <c:v>11.436966541450722</c:v>
                </c:pt>
                <c:pt idx="6">
                  <c:v>11.245344724516807</c:v>
                </c:pt>
                <c:pt idx="7">
                  <c:v>10.984553749623123</c:v>
                </c:pt>
                <c:pt idx="8">
                  <c:v>9.9480897635501879</c:v>
                </c:pt>
                <c:pt idx="9">
                  <c:v>9.4677685572625272</c:v>
                </c:pt>
                <c:pt idx="10">
                  <c:v>9.4638308623225527</c:v>
                </c:pt>
                <c:pt idx="11">
                  <c:v>9.4126545219455604</c:v>
                </c:pt>
                <c:pt idx="12">
                  <c:v>9.1618876823768947</c:v>
                </c:pt>
                <c:pt idx="13">
                  <c:v>8.9315648760201434</c:v>
                </c:pt>
                <c:pt idx="14">
                  <c:v>8.4851450232742618</c:v>
                </c:pt>
                <c:pt idx="15">
                  <c:v>8.4342529113256095</c:v>
                </c:pt>
                <c:pt idx="16">
                  <c:v>8.2032990557528045</c:v>
                </c:pt>
                <c:pt idx="17">
                  <c:v>8.1630961384360123</c:v>
                </c:pt>
                <c:pt idx="18">
                  <c:v>8.0150247052731523</c:v>
                </c:pt>
                <c:pt idx="19">
                  <c:v>7.9902174457297281</c:v>
                </c:pt>
                <c:pt idx="20">
                  <c:v>7.9703935379146769</c:v>
                </c:pt>
                <c:pt idx="21">
                  <c:v>7.9201146198465437</c:v>
                </c:pt>
                <c:pt idx="22">
                  <c:v>7.8690077016159981</c:v>
                </c:pt>
                <c:pt idx="23">
                  <c:v>7.7783400112855183</c:v>
                </c:pt>
                <c:pt idx="24">
                  <c:v>7.7644735509926663</c:v>
                </c:pt>
                <c:pt idx="25">
                  <c:v>7.7424778670036805</c:v>
                </c:pt>
                <c:pt idx="26">
                  <c:v>7.7350482412908574</c:v>
                </c:pt>
                <c:pt idx="27">
                  <c:v>7.6588541245188626</c:v>
                </c:pt>
                <c:pt idx="28">
                  <c:v>7.5964879568566932</c:v>
                </c:pt>
                <c:pt idx="29">
                  <c:v>7.4434408911444292</c:v>
                </c:pt>
                <c:pt idx="30">
                  <c:v>7.3884478763171089</c:v>
                </c:pt>
                <c:pt idx="31">
                  <c:v>7.3515576624504266</c:v>
                </c:pt>
                <c:pt idx="32">
                  <c:v>7.2614367887799922</c:v>
                </c:pt>
                <c:pt idx="33">
                  <c:v>7.2487814879739636</c:v>
                </c:pt>
                <c:pt idx="34">
                  <c:v>7.1837842331275281</c:v>
                </c:pt>
                <c:pt idx="35">
                  <c:v>7.1320626778543845</c:v>
                </c:pt>
                <c:pt idx="36">
                  <c:v>7.0650121504369485</c:v>
                </c:pt>
                <c:pt idx="37">
                  <c:v>6.7985690035568833</c:v>
                </c:pt>
                <c:pt idx="38">
                  <c:v>6.7433533909449146</c:v>
                </c:pt>
                <c:pt idx="39">
                  <c:v>6.6918132971713797</c:v>
                </c:pt>
                <c:pt idx="40">
                  <c:v>6.6680340040758903</c:v>
                </c:pt>
                <c:pt idx="41">
                  <c:v>6.6471705782814015</c:v>
                </c:pt>
                <c:pt idx="42">
                  <c:v>6.4710248390667564</c:v>
                </c:pt>
                <c:pt idx="43">
                  <c:v>6.315783574589461</c:v>
                </c:pt>
                <c:pt idx="44">
                  <c:v>6.3083390301394084</c:v>
                </c:pt>
                <c:pt idx="45">
                  <c:v>6.282995721155153</c:v>
                </c:pt>
                <c:pt idx="46">
                  <c:v>6.2822544520105792</c:v>
                </c:pt>
                <c:pt idx="47">
                  <c:v>6.1834865144593909</c:v>
                </c:pt>
                <c:pt idx="48">
                  <c:v>6.0116745333809183</c:v>
                </c:pt>
                <c:pt idx="49">
                  <c:v>5.965091624790789</c:v>
                </c:pt>
                <c:pt idx="50">
                  <c:v>5.8584783904232722</c:v>
                </c:pt>
                <c:pt idx="51">
                  <c:v>5.5978290978268994</c:v>
                </c:pt>
                <c:pt idx="52">
                  <c:v>5.5652925205810231</c:v>
                </c:pt>
                <c:pt idx="53">
                  <c:v>5.5490530293372888</c:v>
                </c:pt>
                <c:pt idx="54">
                  <c:v>5.4269356196483365</c:v>
                </c:pt>
                <c:pt idx="55">
                  <c:v>5.3943769449570551</c:v>
                </c:pt>
                <c:pt idx="56">
                  <c:v>5.169524197150003</c:v>
                </c:pt>
                <c:pt idx="57">
                  <c:v>5.0635029423061582</c:v>
                </c:pt>
                <c:pt idx="58">
                  <c:v>4.9392265777282089</c:v>
                </c:pt>
                <c:pt idx="59">
                  <c:v>4.9097731041416406</c:v>
                </c:pt>
                <c:pt idx="60">
                  <c:v>4.8494989317201815</c:v>
                </c:pt>
                <c:pt idx="61">
                  <c:v>4.7564896067599705</c:v>
                </c:pt>
                <c:pt idx="62">
                  <c:v>4.7131459024902602</c:v>
                </c:pt>
                <c:pt idx="63">
                  <c:v>4.6684595569153817</c:v>
                </c:pt>
                <c:pt idx="64">
                  <c:v>4.5496691707264905</c:v>
                </c:pt>
                <c:pt idx="65">
                  <c:v>4.4956951626240693</c:v>
                </c:pt>
                <c:pt idx="66">
                  <c:v>4.1358631653686793</c:v>
                </c:pt>
                <c:pt idx="67">
                  <c:v>4.0391383939069589</c:v>
                </c:pt>
                <c:pt idx="68">
                  <c:v>4.0107798387532432</c:v>
                </c:pt>
                <c:pt idx="69">
                  <c:v>3.9927684307689244</c:v>
                </c:pt>
                <c:pt idx="70">
                  <c:v>3.9918619305563228</c:v>
                </c:pt>
                <c:pt idx="71">
                  <c:v>3.9845893503624565</c:v>
                </c:pt>
                <c:pt idx="72">
                  <c:v>3.8519988371124461</c:v>
                </c:pt>
                <c:pt idx="73">
                  <c:v>3.8439838440483265</c:v>
                </c:pt>
              </c:numCache>
            </c:numRef>
          </c:yVal>
          <c:smooth val="0"/>
          <c:extLst>
            <c:ext xmlns:c16="http://schemas.microsoft.com/office/drawing/2014/chart" uri="{C3380CC4-5D6E-409C-BE32-E72D297353CC}">
              <c16:uniqueId val="{00000003-6F4A-49EC-85BA-EA83630CBE1A}"/>
            </c:ext>
          </c:extLst>
        </c:ser>
        <c:dLbls>
          <c:showLegendKey val="0"/>
          <c:showVal val="0"/>
          <c:showCatName val="0"/>
          <c:showSerName val="0"/>
          <c:showPercent val="0"/>
          <c:showBubbleSize val="0"/>
        </c:dLbls>
        <c:axId val="509355872"/>
        <c:axId val="509359480"/>
      </c:scatterChart>
      <c:valAx>
        <c:axId val="5093558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a:t>
                </a:r>
                <a:r>
                  <a:rPr lang="en-US" sz="1100" baseline="0"/>
                  <a:t> 1</a:t>
                </a:r>
                <a:endParaRPr lang="en-US" sz="110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9480"/>
        <c:crosses val="autoZero"/>
        <c:crossBetween val="midCat"/>
        <c:majorUnit val="2"/>
      </c:valAx>
      <c:valAx>
        <c:axId val="5093594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Replicate 2</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355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A2314-9D17-4BE6-AA70-71487BB4E4EC}" type="datetimeFigureOut">
              <a:rPr lang="en-US" smtClean="0"/>
              <a:t>10/24/2017</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A11B8-F84D-42AC-AB33-638998487691}" type="slidenum">
              <a:rPr lang="en-US" smtClean="0"/>
              <a:t>‹#›</a:t>
            </a:fld>
            <a:endParaRPr lang="en-US"/>
          </a:p>
        </p:txBody>
      </p:sp>
    </p:spTree>
    <p:extLst>
      <p:ext uri="{BB962C8B-B14F-4D97-AF65-F5344CB8AC3E}">
        <p14:creationId xmlns:p14="http://schemas.microsoft.com/office/powerpoint/2010/main" val="88756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A11B8-F84D-42AC-AB33-638998487691}" type="slidenum">
              <a:rPr lang="en-US" smtClean="0"/>
              <a:t>1</a:t>
            </a:fld>
            <a:endParaRPr lang="en-US"/>
          </a:p>
        </p:txBody>
      </p:sp>
    </p:spTree>
    <p:extLst>
      <p:ext uri="{BB962C8B-B14F-4D97-AF65-F5344CB8AC3E}">
        <p14:creationId xmlns:p14="http://schemas.microsoft.com/office/powerpoint/2010/main" val="56278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0226042"/>
            <a:ext cx="27980640" cy="705612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760" y="18653760"/>
            <a:ext cx="23042880" cy="8412480"/>
          </a:xfrm>
          <a:prstGeom prst="rect">
            <a:avLst/>
          </a:prstGeo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5" name="Footer Placeholder 4"/>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70174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8262"/>
            <a:ext cx="2962656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5920" y="7680963"/>
            <a:ext cx="29626560" cy="217246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5" name="Footer Placeholder 4"/>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41472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6324600"/>
            <a:ext cx="26660477"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926459" y="6324600"/>
            <a:ext cx="79444213"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5" name="Footer Placeholder 4"/>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327886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8262"/>
            <a:ext cx="29626560" cy="548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5920" y="7680963"/>
            <a:ext cx="29626560" cy="217246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5" name="Footer Placeholder 4"/>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249271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1153122"/>
            <a:ext cx="27980640" cy="6537960"/>
          </a:xfrm>
          <a:prstGeom prst="rect">
            <a:avLst/>
          </a:prstGeom>
        </p:spPr>
        <p:txBody>
          <a:bodyPr anchor="t"/>
          <a:lstStyle>
            <a:lvl1pPr algn="l">
              <a:defRPr sz="16500" b="1" cap="all"/>
            </a:lvl1pPr>
          </a:lstStyle>
          <a:p>
            <a:r>
              <a:rPr lang="en-US"/>
              <a:t>Click to edit Master title style</a:t>
            </a:r>
          </a:p>
        </p:txBody>
      </p:sp>
      <p:sp>
        <p:nvSpPr>
          <p:cNvPr id="3" name="Text Placeholder 2"/>
          <p:cNvSpPr>
            <a:spLocks noGrp="1"/>
          </p:cNvSpPr>
          <p:nvPr>
            <p:ph type="body" idx="1"/>
          </p:nvPr>
        </p:nvSpPr>
        <p:spPr>
          <a:xfrm>
            <a:off x="2600327" y="13952225"/>
            <a:ext cx="27980640" cy="7200898"/>
          </a:xfrm>
          <a:prstGeom prst="rect">
            <a:avLst/>
          </a:prstGeo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5" name="Footer Placeholder 4"/>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308416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8262"/>
            <a:ext cx="2962656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926457" y="36865560"/>
            <a:ext cx="53052343" cy="104279702"/>
          </a:xfrm>
          <a:prstGeom prst="rect">
            <a:avLst/>
          </a:prstGeo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527442" y="36865560"/>
            <a:ext cx="53052347" cy="104279702"/>
          </a:xfrm>
          <a:prstGeom prst="rect">
            <a:avLst/>
          </a:prstGeo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6" name="Footer Placeholder 5"/>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89353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8262"/>
            <a:ext cx="2962656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7368542"/>
            <a:ext cx="14544677" cy="3070858"/>
          </a:xfrm>
          <a:prstGeom prst="rect">
            <a:avLst/>
          </a:prstGeo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a:t>Click to edit Master text styles</a:t>
            </a:r>
          </a:p>
        </p:txBody>
      </p:sp>
      <p:sp>
        <p:nvSpPr>
          <p:cNvPr id="4" name="Content Placeholder 3"/>
          <p:cNvSpPr>
            <a:spLocks noGrp="1"/>
          </p:cNvSpPr>
          <p:nvPr>
            <p:ph sz="half" idx="2"/>
          </p:nvPr>
        </p:nvSpPr>
        <p:spPr>
          <a:xfrm>
            <a:off x="1645920" y="10439400"/>
            <a:ext cx="14544677" cy="18966182"/>
          </a:xfrm>
          <a:prstGeom prst="rect">
            <a:avLst/>
          </a:prstGeo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7368542"/>
            <a:ext cx="14550390" cy="3070858"/>
          </a:xfrm>
          <a:prstGeom prst="rect">
            <a:avLst/>
          </a:prstGeo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a:t>Click to edit Master text styles</a:t>
            </a:r>
          </a:p>
        </p:txBody>
      </p:sp>
      <p:sp>
        <p:nvSpPr>
          <p:cNvPr id="6" name="Content Placeholder 5"/>
          <p:cNvSpPr>
            <a:spLocks noGrp="1"/>
          </p:cNvSpPr>
          <p:nvPr>
            <p:ph sz="quarter" idx="4"/>
          </p:nvPr>
        </p:nvSpPr>
        <p:spPr>
          <a:xfrm>
            <a:off x="16722092" y="10439400"/>
            <a:ext cx="14550390" cy="18966182"/>
          </a:xfrm>
          <a:prstGeom prst="rect">
            <a:avLst/>
          </a:prstGeo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8" name="Footer Placeholder 7"/>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149586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8262"/>
            <a:ext cx="29626560" cy="54864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4" name="Footer Placeholder 3"/>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183387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3" name="Footer Placeholder 2"/>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84470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310640"/>
            <a:ext cx="10829927" cy="5577840"/>
          </a:xfrm>
          <a:prstGeom prst="rect">
            <a:avLst/>
          </a:prstGeom>
        </p:spPr>
        <p:txBody>
          <a:bodyPr anchor="b"/>
          <a:lstStyle>
            <a:lvl1pPr algn="l">
              <a:defRPr sz="8200" b="1"/>
            </a:lvl1pPr>
          </a:lstStyle>
          <a:p>
            <a:r>
              <a:rPr lang="en-US"/>
              <a:t>Click to edit Master title style</a:t>
            </a:r>
          </a:p>
        </p:txBody>
      </p:sp>
      <p:sp>
        <p:nvSpPr>
          <p:cNvPr id="3" name="Content Placeholder 2"/>
          <p:cNvSpPr>
            <a:spLocks noGrp="1"/>
          </p:cNvSpPr>
          <p:nvPr>
            <p:ph idx="1"/>
          </p:nvPr>
        </p:nvSpPr>
        <p:spPr>
          <a:xfrm>
            <a:off x="12870180" y="1310643"/>
            <a:ext cx="18402300" cy="28094942"/>
          </a:xfrm>
          <a:prstGeom prst="rect">
            <a:avLst/>
          </a:prstGeo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6888483"/>
            <a:ext cx="10829927" cy="22517102"/>
          </a:xfrm>
          <a:prstGeom prst="rect">
            <a:avLst/>
          </a:prstGeo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a:t>Click to edit Master text styles</a:t>
            </a:r>
          </a:p>
        </p:txBody>
      </p:sp>
      <p:sp>
        <p:nvSpPr>
          <p:cNvPr id="5" name="Date Placeholder 4"/>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6" name="Footer Placeholder 5"/>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319861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3042880"/>
            <a:ext cx="19751040" cy="2720342"/>
          </a:xfrm>
          <a:prstGeom prst="rect">
            <a:avLst/>
          </a:prstGeom>
        </p:spPr>
        <p:txBody>
          <a:bodyPr anchor="b"/>
          <a:lstStyle>
            <a:lvl1pPr algn="l">
              <a:defRPr sz="8200" b="1"/>
            </a:lvl1pPr>
          </a:lstStyle>
          <a:p>
            <a:r>
              <a:rPr lang="en-US"/>
              <a:t>Click to edit Master title style</a:t>
            </a:r>
          </a:p>
        </p:txBody>
      </p:sp>
      <p:sp>
        <p:nvSpPr>
          <p:cNvPr id="3" name="Picture Placeholder 2"/>
          <p:cNvSpPr>
            <a:spLocks noGrp="1"/>
          </p:cNvSpPr>
          <p:nvPr>
            <p:ph type="pic" idx="1"/>
          </p:nvPr>
        </p:nvSpPr>
        <p:spPr>
          <a:xfrm>
            <a:off x="6452237" y="2941320"/>
            <a:ext cx="19751040" cy="19751040"/>
          </a:xfrm>
          <a:prstGeom prst="rect">
            <a:avLst/>
          </a:prstGeo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6452237" y="25763222"/>
            <a:ext cx="19751040" cy="3863338"/>
          </a:xfrm>
          <a:prstGeom prst="rect">
            <a:avLst/>
          </a:prstGeo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a:t>Click to edit Master text styles</a:t>
            </a:r>
          </a:p>
        </p:txBody>
      </p:sp>
      <p:sp>
        <p:nvSpPr>
          <p:cNvPr id="5" name="Date Placeholder 4"/>
          <p:cNvSpPr>
            <a:spLocks noGrp="1"/>
          </p:cNvSpPr>
          <p:nvPr>
            <p:ph type="dt" sz="half" idx="10"/>
          </p:nvPr>
        </p:nvSpPr>
        <p:spPr>
          <a:xfrm>
            <a:off x="1645920" y="30510482"/>
            <a:ext cx="7680960" cy="1752600"/>
          </a:xfrm>
          <a:prstGeom prst="rect">
            <a:avLst/>
          </a:prstGeom>
        </p:spPr>
        <p:txBody>
          <a:bodyPr/>
          <a:lstStyle/>
          <a:p>
            <a:fld id="{D00EF70B-0EE7-C847-B417-9473E2411799}" type="datetimeFigureOut">
              <a:rPr lang="en-US" smtClean="0"/>
              <a:t>10/24/2017</a:t>
            </a:fld>
            <a:endParaRPr lang="en-US"/>
          </a:p>
        </p:txBody>
      </p:sp>
      <p:sp>
        <p:nvSpPr>
          <p:cNvPr id="6" name="Footer Placeholder 5"/>
          <p:cNvSpPr>
            <a:spLocks noGrp="1"/>
          </p:cNvSpPr>
          <p:nvPr>
            <p:ph type="ftr" sz="quarter" idx="11"/>
          </p:nvPr>
        </p:nvSpPr>
        <p:spPr>
          <a:xfrm>
            <a:off x="11247120" y="30510482"/>
            <a:ext cx="1042416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23591520" y="30510482"/>
            <a:ext cx="7680960" cy="1752600"/>
          </a:xfrm>
          <a:prstGeom prst="rect">
            <a:avLst/>
          </a:prstGeom>
        </p:spPr>
        <p:txBody>
          <a:bodyPr/>
          <a:lstStyle/>
          <a:p>
            <a:fld id="{58BCD2F9-15F2-DF40-985A-10724E63F833}" type="slidenum">
              <a:rPr lang="en-US" smtClean="0"/>
              <a:t>‹#›</a:t>
            </a:fld>
            <a:endParaRPr lang="en-US"/>
          </a:p>
        </p:txBody>
      </p:sp>
    </p:spTree>
    <p:extLst>
      <p:ext uri="{BB962C8B-B14F-4D97-AF65-F5344CB8AC3E}">
        <p14:creationId xmlns:p14="http://schemas.microsoft.com/office/powerpoint/2010/main" val="117056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596900" y="30897435"/>
            <a:ext cx="15019362" cy="1431161"/>
            <a:chOff x="596900" y="30897435"/>
            <a:chExt cx="15019362" cy="1431161"/>
          </a:xfrm>
        </p:grpSpPr>
        <p:sp>
          <p:nvSpPr>
            <p:cNvPr id="8" name="TextBox 7"/>
            <p:cNvSpPr txBox="1"/>
            <p:nvPr/>
          </p:nvSpPr>
          <p:spPr>
            <a:xfrm>
              <a:off x="596900" y="30897435"/>
              <a:ext cx="15019362" cy="1431161"/>
            </a:xfrm>
            <a:prstGeom prst="rect">
              <a:avLst/>
            </a:prstGeom>
            <a:noFill/>
          </p:spPr>
          <p:txBody>
            <a:bodyPr wrap="square" rtlCol="0">
              <a:spAutoFit/>
            </a:bodyPr>
            <a:lstStyle/>
            <a:p>
              <a:pPr>
                <a:spcAft>
                  <a:spcPts val="600"/>
                </a:spcAft>
              </a:pPr>
              <a:r>
                <a:rPr lang="en-US" sz="1400" b="1" dirty="0">
                  <a:solidFill>
                    <a:srgbClr val="5D6061"/>
                  </a:solidFill>
                  <a:latin typeface="Arial"/>
                  <a:cs typeface="Arial"/>
                </a:rPr>
                <a:t>FOR RESEARCH USE ONLY. </a:t>
              </a:r>
              <a:r>
                <a:rPr lang="en-US" sz="1400" dirty="0">
                  <a:solidFill>
                    <a:srgbClr val="5D6061"/>
                  </a:solidFill>
                  <a:latin typeface="Arial"/>
                  <a:cs typeface="Arial"/>
                </a:rPr>
                <a:t>Not for use in diagnostic procedures.</a:t>
              </a:r>
            </a:p>
            <a:p>
              <a:pPr>
                <a:spcAft>
                  <a:spcPts val="600"/>
                </a:spcAft>
              </a:pPr>
              <a:r>
                <a:rPr lang="en-US" sz="1800" dirty="0" err="1">
                  <a:solidFill>
                    <a:srgbClr val="A6CE39"/>
                  </a:solidFill>
                  <a:latin typeface="Arial"/>
                  <a:cs typeface="Arial"/>
                </a:rPr>
                <a:t>www.nanostring.com</a:t>
              </a:r>
              <a:r>
                <a:rPr lang="en-US" sz="1800" dirty="0">
                  <a:solidFill>
                    <a:srgbClr val="A6CE39"/>
                  </a:solidFill>
                  <a:latin typeface="Arial"/>
                  <a:cs typeface="Arial"/>
                </a:rPr>
                <a:t>  |  </a:t>
              </a:r>
              <a:r>
                <a:rPr lang="en-US" sz="1800" dirty="0" err="1">
                  <a:solidFill>
                    <a:srgbClr val="A6CE39"/>
                  </a:solidFill>
                  <a:latin typeface="Arial"/>
                  <a:cs typeface="Arial"/>
                </a:rPr>
                <a:t>info@nanostring.com</a:t>
              </a:r>
              <a:r>
                <a:rPr lang="en-US" sz="1800" dirty="0">
                  <a:solidFill>
                    <a:srgbClr val="A6CE39"/>
                  </a:solidFill>
                  <a:latin typeface="Arial"/>
                  <a:cs typeface="Arial"/>
                </a:rPr>
                <a:t>  |      @</a:t>
              </a:r>
              <a:r>
                <a:rPr lang="en-US" sz="1800" dirty="0" err="1">
                  <a:solidFill>
                    <a:srgbClr val="A6CE39"/>
                  </a:solidFill>
                  <a:latin typeface="Arial"/>
                  <a:cs typeface="Arial"/>
                </a:rPr>
                <a:t>nanostringtech</a:t>
              </a:r>
              <a:endParaRPr lang="en-US" sz="1800" dirty="0">
                <a:solidFill>
                  <a:srgbClr val="A6CE39"/>
                </a:solidFill>
                <a:latin typeface="Arial"/>
                <a:cs typeface="Arial"/>
              </a:endParaRPr>
            </a:p>
            <a:p>
              <a:pPr>
                <a:spcAft>
                  <a:spcPts val="600"/>
                </a:spcAft>
              </a:pPr>
              <a:r>
                <a:rPr lang="en-US" sz="1400" b="1" dirty="0">
                  <a:solidFill>
                    <a:srgbClr val="5D6061"/>
                  </a:solidFill>
                  <a:latin typeface="Arial"/>
                  <a:cs typeface="Arial"/>
                </a:rPr>
                <a:t>© 2017 NanoString Technologies, Inc. All rights reserved. Patents pending.</a:t>
              </a:r>
            </a:p>
            <a:p>
              <a:r>
                <a:rPr lang="en-US" sz="1300" dirty="0">
                  <a:solidFill>
                    <a:srgbClr val="5D6061"/>
                  </a:solidFill>
                  <a:latin typeface="Arial"/>
                  <a:cs typeface="Arial"/>
                </a:rPr>
                <a:t>NanoString, NanoString Technologies, the NanoString logo, nCounter, PlexSet, and nSolver are registered</a:t>
              </a:r>
            </a:p>
            <a:p>
              <a:r>
                <a:rPr lang="en-US" sz="1300" dirty="0">
                  <a:solidFill>
                    <a:srgbClr val="5D6061"/>
                  </a:solidFill>
                  <a:latin typeface="Arial"/>
                  <a:cs typeface="Arial"/>
                </a:rPr>
                <a:t>trademarks or trademarks of </a:t>
              </a:r>
              <a:r>
                <a:rPr lang="en-US" sz="1300" dirty="0" err="1">
                  <a:solidFill>
                    <a:srgbClr val="5D6061"/>
                  </a:solidFill>
                  <a:latin typeface="Arial"/>
                  <a:cs typeface="Arial"/>
                </a:rPr>
                <a:t>NanoString</a:t>
              </a:r>
              <a:r>
                <a:rPr lang="en-US" sz="1300" dirty="0">
                  <a:solidFill>
                    <a:srgbClr val="5D6061"/>
                  </a:solidFill>
                  <a:latin typeface="Arial"/>
                  <a:cs typeface="Arial"/>
                </a:rPr>
                <a:t> Technologies, Inc., in the United States and/or other countries.</a:t>
              </a:r>
            </a:p>
          </p:txBody>
        </p:sp>
        <p:pic>
          <p:nvPicPr>
            <p:cNvPr id="9" name="Picture 8" descr="twitter_bir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62599" y="31279991"/>
              <a:ext cx="275167" cy="224105"/>
            </a:xfrm>
            <a:prstGeom prst="rect">
              <a:avLst/>
            </a:prstGeom>
          </p:spPr>
        </p:pic>
      </p:grpSp>
      <p:cxnSp>
        <p:nvCxnSpPr>
          <p:cNvPr id="16" name="Straight Connector 15"/>
          <p:cNvCxnSpPr/>
          <p:nvPr userDrawn="1"/>
        </p:nvCxnSpPr>
        <p:spPr>
          <a:xfrm>
            <a:off x="685800" y="30099000"/>
            <a:ext cx="31546800" cy="0"/>
          </a:xfrm>
          <a:prstGeom prst="line">
            <a:avLst/>
          </a:prstGeom>
          <a:ln w="101600" cmpd="sng">
            <a:solidFill>
              <a:srgbClr val="678B24"/>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14"/>
          <a:stretch>
            <a:fillRect/>
          </a:stretch>
        </p:blipFill>
        <p:spPr>
          <a:xfrm>
            <a:off x="25705899" y="1226608"/>
            <a:ext cx="6526701" cy="1132114"/>
          </a:xfrm>
          <a:prstGeom prst="rect">
            <a:avLst/>
          </a:prstGeom>
        </p:spPr>
      </p:pic>
    </p:spTree>
    <p:extLst>
      <p:ext uri="{BB962C8B-B14F-4D97-AF65-F5344CB8AC3E}">
        <p14:creationId xmlns:p14="http://schemas.microsoft.com/office/powerpoint/2010/main" val="391419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chart" Target="../charts/chart2.xml"/><Relationship Id="rId18" Type="http://schemas.openxmlformats.org/officeDocument/2006/relationships/image" Target="../media/image12.PNG"/><Relationship Id="rId3" Type="http://schemas.openxmlformats.org/officeDocument/2006/relationships/hyperlink" Target="mailto:support@nanostring.com" TargetMode="External"/><Relationship Id="rId21" Type="http://schemas.openxmlformats.org/officeDocument/2006/relationships/image" Target="../media/image15.PNG"/><Relationship Id="rId7" Type="http://schemas.openxmlformats.org/officeDocument/2006/relationships/image" Target="../media/image6.jpeg"/><Relationship Id="rId12" Type="http://schemas.openxmlformats.org/officeDocument/2006/relationships/chart" Target="../charts/chart1.xml"/><Relationship Id="rId17" Type="http://schemas.openxmlformats.org/officeDocument/2006/relationships/chart" Target="../charts/chart5.xml"/><Relationship Id="rId2" Type="http://schemas.openxmlformats.org/officeDocument/2006/relationships/notesSlide" Target="../notesSlides/notesSlide1.xml"/><Relationship Id="rId16" Type="http://schemas.openxmlformats.org/officeDocument/2006/relationships/chart" Target="../charts/chart4.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chart" Target="../charts/chart3.xml"/><Relationship Id="rId23"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1.pn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9140" y="3624802"/>
            <a:ext cx="7680960" cy="896454"/>
          </a:xfrm>
          <a:prstGeom prst="rect">
            <a:avLst/>
          </a:prstGeom>
          <a:solidFill>
            <a:srgbClr val="5D6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rial"/>
                <a:cs typeface="Arial"/>
              </a:rPr>
              <a:t>Abstract</a:t>
            </a:r>
          </a:p>
        </p:txBody>
      </p:sp>
      <p:sp>
        <p:nvSpPr>
          <p:cNvPr id="15" name="Rectangle 14"/>
          <p:cNvSpPr/>
          <p:nvPr/>
        </p:nvSpPr>
        <p:spPr>
          <a:xfrm>
            <a:off x="739140" y="8179963"/>
            <a:ext cx="7680960" cy="73152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cs typeface="Arial"/>
              </a:rPr>
              <a:t>nCounter PlexSet Chemistry</a:t>
            </a:r>
          </a:p>
        </p:txBody>
      </p:sp>
      <p:sp>
        <p:nvSpPr>
          <p:cNvPr id="16" name="TextBox 15"/>
          <p:cNvSpPr txBox="1"/>
          <p:nvPr/>
        </p:nvSpPr>
        <p:spPr>
          <a:xfrm>
            <a:off x="739140" y="4521256"/>
            <a:ext cx="7680960" cy="3600986"/>
          </a:xfrm>
          <a:prstGeom prst="rect">
            <a:avLst/>
          </a:prstGeom>
          <a:solidFill>
            <a:schemeClr val="bg1">
              <a:lumMod val="95000"/>
            </a:schemeClr>
          </a:solidFill>
        </p:spPr>
        <p:txBody>
          <a:bodyPr wrap="square" lIns="182880" tIns="182880" rIns="182880" bIns="182880" rtlCol="0">
            <a:spAutoFit/>
          </a:bodyPr>
          <a:lstStyle/>
          <a:p>
            <a:r>
              <a:rPr lang="en-US" sz="1400" dirty="0">
                <a:latin typeface="Arial" panose="020B0604020202020204" pitchFamily="34" charset="0"/>
                <a:cs typeface="Arial" panose="020B0604020202020204" pitchFamily="34" charset="0"/>
              </a:rPr>
              <a:t>The NanoString nCounter Analysis platform uses a novel molecular barcoding technology to measure multiplexed gene expression of up to 800 targets. The assay counts fluorescent barcodes hybridized to targets to provide precise digital data. The standard nCounter gene expression assay can be used to process 12 samples per run.  We recognize an additional need for a higher sample-throughput assay which would enable researchers to quickly evaluate tens of multiplexed targets in hundreds of samples.  Here we present data from a new nCounter assay, nCounter PlexSet Reagents for gene expression, which is performed in a 96-sample format and is capable of digitally profiling up to 96 gene targets per sample.  We used two preselected pathway panels for IO Lymphocyte Activity (96 gene targets) and IO Myeloid Activity (79 gene targets), chosen from our 400+ preselected pathway panels list, in order to evaluate the presence of immune signatures in 44 colorectal cancer (CRC) samples.  Each CRC sample was ran in duplicates across the two panels in addition to a Reference Sample to calibrate for variability between PlexSet reagents.  The results show that the PlexSet reagents for gene expression provides highly reproducible data with an average R</a:t>
            </a:r>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&gt; 95% between duplicate samples.  </a:t>
            </a:r>
          </a:p>
        </p:txBody>
      </p:sp>
      <p:sp>
        <p:nvSpPr>
          <p:cNvPr id="21" name="TextBox 20"/>
          <p:cNvSpPr txBox="1"/>
          <p:nvPr/>
        </p:nvSpPr>
        <p:spPr>
          <a:xfrm>
            <a:off x="1010362" y="692078"/>
            <a:ext cx="23480874" cy="2123658"/>
          </a:xfrm>
          <a:prstGeom prst="rect">
            <a:avLst/>
          </a:prstGeom>
          <a:noFill/>
        </p:spPr>
        <p:txBody>
          <a:bodyPr wrap="square" rtlCol="0">
            <a:spAutoFit/>
          </a:bodyPr>
          <a:lstStyle/>
          <a:p>
            <a:r>
              <a:rPr lang="en-US" sz="6600" b="1" dirty="0"/>
              <a:t>Digital gene expression of up to 96 multiplexed targets in 96 samples with nCounter® PlexSet™</a:t>
            </a:r>
            <a:r>
              <a:rPr lang="en-US" sz="6600" b="1" baseline="30000" dirty="0"/>
              <a:t> </a:t>
            </a:r>
            <a:r>
              <a:rPr lang="en-US" sz="6600" b="1" dirty="0"/>
              <a:t>Reagents</a:t>
            </a:r>
            <a:endParaRPr lang="en-US" sz="6600" dirty="0"/>
          </a:p>
        </p:txBody>
      </p:sp>
      <p:cxnSp>
        <p:nvCxnSpPr>
          <p:cNvPr id="14" name="Straight Connector 13"/>
          <p:cNvCxnSpPr>
            <a:cxnSpLocks/>
          </p:cNvCxnSpPr>
          <p:nvPr/>
        </p:nvCxnSpPr>
        <p:spPr>
          <a:xfrm>
            <a:off x="8749634" y="3738880"/>
            <a:ext cx="0" cy="26083865"/>
          </a:xfrm>
          <a:prstGeom prst="line">
            <a:avLst/>
          </a:prstGeom>
          <a:ln w="57150" cmpd="sng">
            <a:solidFill>
              <a:srgbClr val="D9D9D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5828462" y="32026176"/>
            <a:ext cx="6486688" cy="276999"/>
          </a:xfrm>
          <a:prstGeom prst="rect">
            <a:avLst/>
          </a:prstGeom>
          <a:noFill/>
        </p:spPr>
        <p:txBody>
          <a:bodyPr wrap="square" rtlCol="0">
            <a:spAutoFit/>
          </a:bodyPr>
          <a:lstStyle/>
          <a:p>
            <a:pPr algn="r"/>
            <a:r>
              <a:rPr lang="en-US" sz="1200" dirty="0">
                <a:solidFill>
                  <a:srgbClr val="5D6061"/>
                </a:solidFill>
                <a:latin typeface="Arial"/>
                <a:cs typeface="Arial"/>
              </a:rPr>
              <a:t>18 Oct 2017</a:t>
            </a:r>
          </a:p>
        </p:txBody>
      </p:sp>
      <p:sp>
        <p:nvSpPr>
          <p:cNvPr id="33" name="TextBox 32"/>
          <p:cNvSpPr txBox="1"/>
          <p:nvPr/>
        </p:nvSpPr>
        <p:spPr>
          <a:xfrm>
            <a:off x="21293452" y="30910135"/>
            <a:ext cx="11028048" cy="866904"/>
          </a:xfrm>
          <a:prstGeom prst="rect">
            <a:avLst/>
          </a:prstGeom>
          <a:noFill/>
        </p:spPr>
        <p:txBody>
          <a:bodyPr wrap="square" rtlCol="0">
            <a:spAutoFit/>
          </a:bodyPr>
          <a:lstStyle/>
          <a:p>
            <a:pPr>
              <a:spcAft>
                <a:spcPts val="1023"/>
              </a:spcAft>
            </a:pPr>
            <a:r>
              <a:rPr lang="en-US" sz="2200" b="1" dirty="0">
                <a:latin typeface="Arial"/>
                <a:cs typeface="Arial"/>
              </a:rPr>
              <a:t>AUTHORS: </a:t>
            </a:r>
            <a:r>
              <a:rPr lang="en-US" sz="2400" b="1" dirty="0">
                <a:latin typeface="Arial"/>
                <a:cs typeface="Arial"/>
              </a:rPr>
              <a:t>Giang Ong, Chris Merritt, Anisha Kharkia, and Philippa Webster</a:t>
            </a:r>
            <a:endParaRPr lang="en-US" sz="2000" dirty="0">
              <a:latin typeface="Arial"/>
              <a:cs typeface="Arial"/>
            </a:endParaRPr>
          </a:p>
          <a:p>
            <a:pPr algn="r"/>
            <a:endParaRPr lang="en-US" sz="1800" dirty="0">
              <a:solidFill>
                <a:srgbClr val="5D6061"/>
              </a:solidFill>
              <a:latin typeface="Arial"/>
              <a:cs typeface="Arial"/>
            </a:endParaRPr>
          </a:p>
        </p:txBody>
      </p:sp>
      <p:sp>
        <p:nvSpPr>
          <p:cNvPr id="46" name="TextBox 45">
            <a:extLst>
              <a:ext uri="{FF2B5EF4-FFF2-40B4-BE49-F238E27FC236}">
                <a16:creationId xmlns:a16="http://schemas.microsoft.com/office/drawing/2014/main" id="{55BCCDCF-C4D9-43CE-8E02-06A43B9D0D61}"/>
              </a:ext>
            </a:extLst>
          </p:cNvPr>
          <p:cNvSpPr txBox="1"/>
          <p:nvPr/>
        </p:nvSpPr>
        <p:spPr>
          <a:xfrm>
            <a:off x="981600" y="2919518"/>
            <a:ext cx="12894462" cy="509536"/>
          </a:xfrm>
          <a:prstGeom prst="rect">
            <a:avLst/>
          </a:prstGeom>
          <a:noFill/>
        </p:spPr>
        <p:txBody>
          <a:bodyPr wrap="square" lIns="77889" tIns="38944" rIns="77889" bIns="38944" rtlCol="0">
            <a:spAutoFit/>
          </a:bodyPr>
          <a:lstStyle/>
          <a:p>
            <a:pPr>
              <a:spcAft>
                <a:spcPts val="1023"/>
              </a:spcAft>
            </a:pPr>
            <a:r>
              <a:rPr lang="en-US" sz="2800" b="1" dirty="0">
                <a:latin typeface="Arial"/>
                <a:cs typeface="Arial"/>
              </a:rPr>
              <a:t>Giang Ong, Chris Merritt, Anisha Kharkia, and Philippa Webster</a:t>
            </a:r>
            <a:endParaRPr lang="en-US" sz="2400" dirty="0">
              <a:latin typeface="Arial"/>
              <a:cs typeface="Arial"/>
            </a:endParaRPr>
          </a:p>
        </p:txBody>
      </p:sp>
      <p:sp>
        <p:nvSpPr>
          <p:cNvPr id="47" name="TextBox 46">
            <a:extLst>
              <a:ext uri="{FF2B5EF4-FFF2-40B4-BE49-F238E27FC236}">
                <a16:creationId xmlns:a16="http://schemas.microsoft.com/office/drawing/2014/main" id="{22AA3ACA-3FE7-4AE3-A559-13695DFBEDE4}"/>
              </a:ext>
            </a:extLst>
          </p:cNvPr>
          <p:cNvSpPr txBox="1"/>
          <p:nvPr/>
        </p:nvSpPr>
        <p:spPr>
          <a:xfrm>
            <a:off x="21980891" y="27959388"/>
            <a:ext cx="10211795" cy="1661993"/>
          </a:xfrm>
          <a:prstGeom prst="rect">
            <a:avLst/>
          </a:prstGeom>
          <a:solidFill>
            <a:schemeClr val="bg1">
              <a:lumMod val="95000"/>
            </a:schemeClr>
          </a:solidFill>
        </p:spPr>
        <p:txBody>
          <a:bodyPr wrap="square" lIns="182880" tIns="182880" rIns="182880" bIns="182880"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Detect up to 96 gene targets across 96 samples to generate 9,216 data points per run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Digital gene expression provides accurate reproducible results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 upfront probe optimization required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PlexSet assay setup is about 30 minutes of hands-on time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Currently, we are optimizing a “Lyse-and-Go” protocol for cell line screening using the nCounter </a:t>
            </a:r>
            <a:r>
              <a:rPr lang="en-US" sz="1400" dirty="0" err="1">
                <a:latin typeface="Arial" panose="020B0604020202020204" pitchFamily="34" charset="0"/>
                <a:cs typeface="Arial" panose="020B0604020202020204" pitchFamily="34" charset="0"/>
              </a:rPr>
              <a:t>PlexSet</a:t>
            </a:r>
            <a:r>
              <a:rPr lang="en-US" sz="1400" dirty="0">
                <a:latin typeface="Arial" panose="020B0604020202020204" pitchFamily="34" charset="0"/>
                <a:cs typeface="Arial" panose="020B0604020202020204" pitchFamily="34" charset="0"/>
              </a:rPr>
              <a:t> assay*</a:t>
            </a:r>
          </a:p>
          <a:p>
            <a:r>
              <a:rPr lang="en-US" sz="14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*In Early access now; contact at </a:t>
            </a:r>
            <a:r>
              <a:rPr lang="en-US" sz="1000" dirty="0">
                <a:latin typeface="Arial" panose="020B0604020202020204" pitchFamily="34" charset="0"/>
                <a:cs typeface="Arial" panose="020B0604020202020204" pitchFamily="34" charset="0"/>
                <a:hlinkClick r:id="rId3"/>
              </a:rPr>
              <a:t>support@nanostring.com</a:t>
            </a:r>
            <a:r>
              <a:rPr lang="en-US" sz="1000" dirty="0">
                <a:latin typeface="Arial" panose="020B0604020202020204" pitchFamily="34" charset="0"/>
                <a:cs typeface="Arial" panose="020B0604020202020204" pitchFamily="34" charset="0"/>
              </a:rPr>
              <a:t> </a:t>
            </a:r>
          </a:p>
        </p:txBody>
      </p:sp>
      <p:sp>
        <p:nvSpPr>
          <p:cNvPr id="48" name="Rectangle 47">
            <a:extLst>
              <a:ext uri="{FF2B5EF4-FFF2-40B4-BE49-F238E27FC236}">
                <a16:creationId xmlns:a16="http://schemas.microsoft.com/office/drawing/2014/main" id="{E4C3EBA8-2ABE-46F5-BFEE-7318E9293A9C}"/>
              </a:ext>
            </a:extLst>
          </p:cNvPr>
          <p:cNvSpPr/>
          <p:nvPr/>
        </p:nvSpPr>
        <p:spPr>
          <a:xfrm>
            <a:off x="21980891" y="27224627"/>
            <a:ext cx="10211795" cy="731520"/>
          </a:xfrm>
          <a:prstGeom prst="rect">
            <a:avLst/>
          </a:prstGeom>
          <a:solidFill>
            <a:srgbClr val="5D6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rial"/>
                <a:cs typeface="Arial"/>
              </a:rPr>
              <a:t>Conclusions and Ongoing Development</a:t>
            </a:r>
          </a:p>
        </p:txBody>
      </p:sp>
      <p:pic>
        <p:nvPicPr>
          <p:cNvPr id="105" name="Picture 104">
            <a:extLst>
              <a:ext uri="{FF2B5EF4-FFF2-40B4-BE49-F238E27FC236}">
                <a16:creationId xmlns:a16="http://schemas.microsoft.com/office/drawing/2014/main" id="{504E5B52-1479-481B-BD15-FFA64D2965D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26839" y="9040480"/>
            <a:ext cx="7593261" cy="3028519"/>
          </a:xfrm>
          <a:prstGeom prst="rect">
            <a:avLst/>
          </a:prstGeom>
        </p:spPr>
      </p:pic>
      <p:sp>
        <p:nvSpPr>
          <p:cNvPr id="107" name="TextBox 106">
            <a:extLst>
              <a:ext uri="{FF2B5EF4-FFF2-40B4-BE49-F238E27FC236}">
                <a16:creationId xmlns:a16="http://schemas.microsoft.com/office/drawing/2014/main" id="{1F0D7B27-5038-46F5-8BEE-E7606510763C}"/>
              </a:ext>
            </a:extLst>
          </p:cNvPr>
          <p:cNvSpPr txBox="1"/>
          <p:nvPr/>
        </p:nvSpPr>
        <p:spPr>
          <a:xfrm>
            <a:off x="739141" y="12176496"/>
            <a:ext cx="7680960"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nCounter PlexSet Tag Complex. </a:t>
            </a:r>
            <a:r>
              <a:rPr lang="en-US" sz="1400" dirty="0">
                <a:latin typeface="Arial" panose="020B0604020202020204" pitchFamily="34" charset="0"/>
                <a:cs typeface="Arial" panose="020B0604020202020204" pitchFamily="34" charset="0"/>
              </a:rPr>
              <a:t>Customized oligonucleotide probes hybridize with general purpose Reporter and Capture Tags and the target nucleic acid to create a Tag Complex.  The digital readout on the nCounter platform is the 6 color fluorescent Reporter Tag.  </a:t>
            </a:r>
          </a:p>
        </p:txBody>
      </p:sp>
      <p:sp>
        <p:nvSpPr>
          <p:cNvPr id="109" name="Rectangle 108">
            <a:extLst>
              <a:ext uri="{FF2B5EF4-FFF2-40B4-BE49-F238E27FC236}">
                <a16:creationId xmlns:a16="http://schemas.microsoft.com/office/drawing/2014/main" id="{3C13DC45-38A4-4660-B0DD-867A11EE3A07}"/>
              </a:ext>
            </a:extLst>
          </p:cNvPr>
          <p:cNvSpPr/>
          <p:nvPr/>
        </p:nvSpPr>
        <p:spPr>
          <a:xfrm>
            <a:off x="739140" y="12962787"/>
            <a:ext cx="7680960" cy="73152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latin typeface="Arial"/>
                <a:cs typeface="Arial"/>
              </a:rPr>
              <a:t>nCounter</a:t>
            </a:r>
            <a:r>
              <a:rPr lang="en-US" sz="2400" b="1" dirty="0">
                <a:latin typeface="Arial"/>
                <a:cs typeface="Arial"/>
              </a:rPr>
              <a:t> </a:t>
            </a:r>
            <a:r>
              <a:rPr lang="en-US" sz="2400" b="1" dirty="0" err="1">
                <a:latin typeface="Arial"/>
                <a:cs typeface="Arial"/>
              </a:rPr>
              <a:t>PlexSet</a:t>
            </a:r>
            <a:r>
              <a:rPr lang="en-US" sz="2400" b="1" dirty="0">
                <a:latin typeface="Arial"/>
                <a:cs typeface="Arial"/>
              </a:rPr>
              <a:t> Reagents Workflow</a:t>
            </a:r>
          </a:p>
        </p:txBody>
      </p:sp>
      <p:pic>
        <p:nvPicPr>
          <p:cNvPr id="111" name="Picture 110" descr="C:\Users\nvenkatesh\AppData\Local\Microsoft\Windows\INetCache\Content.Outlook\24CZZ4QK\plexset-manual-graphics-01.png">
            <a:extLst>
              <a:ext uri="{FF2B5EF4-FFF2-40B4-BE49-F238E27FC236}">
                <a16:creationId xmlns:a16="http://schemas.microsoft.com/office/drawing/2014/main" id="{5A32C575-0E2F-4678-8588-99058D335B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782" t="10857" r="3762" b="39154"/>
          <a:stretch/>
        </p:blipFill>
        <p:spPr bwMode="auto">
          <a:xfrm>
            <a:off x="3307013" y="13794511"/>
            <a:ext cx="4992041" cy="4035226"/>
          </a:xfrm>
          <a:prstGeom prst="rect">
            <a:avLst/>
          </a:prstGeom>
          <a:noFill/>
          <a:ln>
            <a:noFill/>
          </a:ln>
        </p:spPr>
      </p:pic>
      <p:pic>
        <p:nvPicPr>
          <p:cNvPr id="112" name="Picture 111">
            <a:extLst>
              <a:ext uri="{FF2B5EF4-FFF2-40B4-BE49-F238E27FC236}">
                <a16:creationId xmlns:a16="http://schemas.microsoft.com/office/drawing/2014/main" id="{A2D0FEEA-C79B-4553-B5E3-EF0CA2A548F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912" y="17986005"/>
            <a:ext cx="4096829" cy="2234145"/>
          </a:xfrm>
          <a:prstGeom prst="rect">
            <a:avLst/>
          </a:prstGeom>
          <a:noFill/>
          <a:ln>
            <a:noFill/>
          </a:ln>
        </p:spPr>
      </p:pic>
      <p:pic>
        <p:nvPicPr>
          <p:cNvPr id="113" name="Picture 112" descr="PlexSet_manual_no-text-04">
            <a:extLst>
              <a:ext uri="{FF2B5EF4-FFF2-40B4-BE49-F238E27FC236}">
                <a16:creationId xmlns:a16="http://schemas.microsoft.com/office/drawing/2014/main" id="{2F9CCADF-63A1-446C-B377-C41BD4EBF60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6912" y="20509250"/>
            <a:ext cx="4049988" cy="3283720"/>
          </a:xfrm>
          <a:prstGeom prst="rect">
            <a:avLst/>
          </a:prstGeom>
          <a:noFill/>
          <a:ln>
            <a:noFill/>
          </a:ln>
        </p:spPr>
      </p:pic>
      <p:pic>
        <p:nvPicPr>
          <p:cNvPr id="114" name="Picture 113" descr="PlexSet_manual_no-text-06">
            <a:extLst>
              <a:ext uri="{FF2B5EF4-FFF2-40B4-BE49-F238E27FC236}">
                <a16:creationId xmlns:a16="http://schemas.microsoft.com/office/drawing/2014/main" id="{F0D0363A-8A45-404D-AA7A-8EE76FD84A2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0308" y="23812861"/>
            <a:ext cx="2959100" cy="2679700"/>
          </a:xfrm>
          <a:prstGeom prst="rect">
            <a:avLst/>
          </a:prstGeom>
          <a:noFill/>
          <a:ln>
            <a:noFill/>
          </a:ln>
        </p:spPr>
      </p:pic>
      <p:pic>
        <p:nvPicPr>
          <p:cNvPr id="115" name="Picture 114">
            <a:extLst>
              <a:ext uri="{FF2B5EF4-FFF2-40B4-BE49-F238E27FC236}">
                <a16:creationId xmlns:a16="http://schemas.microsoft.com/office/drawing/2014/main" id="{10901A97-6E94-4926-903B-EFB69C1378F9}"/>
              </a:ext>
            </a:extLst>
          </p:cNvPr>
          <p:cNvPicPr/>
          <p:nvPr/>
        </p:nvPicPr>
        <p:blipFill rotWithShape="1">
          <a:blip r:embed="rId9">
            <a:extLst>
              <a:ext uri="{28A0092B-C50C-407E-A947-70E740481C1C}">
                <a14:useLocalDpi xmlns:a14="http://schemas.microsoft.com/office/drawing/2010/main" val="0"/>
              </a:ext>
            </a:extLst>
          </a:blip>
          <a:srcRect t="36998"/>
          <a:stretch/>
        </p:blipFill>
        <p:spPr bwMode="auto">
          <a:xfrm>
            <a:off x="5161102" y="26564100"/>
            <a:ext cx="2848306" cy="2165517"/>
          </a:xfrm>
          <a:prstGeom prst="rect">
            <a:avLst/>
          </a:prstGeom>
          <a:noFill/>
          <a:ln>
            <a:noFill/>
          </a:ln>
        </p:spPr>
      </p:pic>
      <p:sp>
        <p:nvSpPr>
          <p:cNvPr id="9" name="Rectangle 8">
            <a:extLst>
              <a:ext uri="{FF2B5EF4-FFF2-40B4-BE49-F238E27FC236}">
                <a16:creationId xmlns:a16="http://schemas.microsoft.com/office/drawing/2014/main" id="{1997E010-9871-40EE-BB88-1EA2F34592F9}"/>
              </a:ext>
            </a:extLst>
          </p:cNvPr>
          <p:cNvSpPr/>
          <p:nvPr/>
        </p:nvSpPr>
        <p:spPr>
          <a:xfrm>
            <a:off x="949325" y="13775199"/>
            <a:ext cx="5099050" cy="22894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16" name="Rectangle 115">
            <a:extLst>
              <a:ext uri="{FF2B5EF4-FFF2-40B4-BE49-F238E27FC236}">
                <a16:creationId xmlns:a16="http://schemas.microsoft.com/office/drawing/2014/main" id="{0FF4116E-FCCC-4884-A43F-C35AA891748B}"/>
              </a:ext>
            </a:extLst>
          </p:cNvPr>
          <p:cNvSpPr/>
          <p:nvPr/>
        </p:nvSpPr>
        <p:spPr>
          <a:xfrm>
            <a:off x="1666025" y="15207814"/>
            <a:ext cx="5108574" cy="8370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FB7788-508E-4299-9BB3-10D1B3BBE209}"/>
              </a:ext>
            </a:extLst>
          </p:cNvPr>
          <p:cNvSpPr txBox="1"/>
          <p:nvPr/>
        </p:nvSpPr>
        <p:spPr>
          <a:xfrm>
            <a:off x="866776" y="14703025"/>
            <a:ext cx="535724" cy="923330"/>
          </a:xfrm>
          <a:prstGeom prst="rect">
            <a:avLst/>
          </a:prstGeom>
          <a:noFill/>
        </p:spPr>
        <p:txBody>
          <a:bodyPr wrap="none" rtlCol="0">
            <a:spAutoFit/>
          </a:bodyPr>
          <a:lstStyle/>
          <a:p>
            <a:r>
              <a:rPr lang="en-US" sz="5400" dirty="0">
                <a:solidFill>
                  <a:srgbClr val="00B050"/>
                </a:solidFill>
              </a:rPr>
              <a:t>1</a:t>
            </a:r>
          </a:p>
        </p:txBody>
      </p:sp>
      <p:sp>
        <p:nvSpPr>
          <p:cNvPr id="117" name="TextBox 116">
            <a:extLst>
              <a:ext uri="{FF2B5EF4-FFF2-40B4-BE49-F238E27FC236}">
                <a16:creationId xmlns:a16="http://schemas.microsoft.com/office/drawing/2014/main" id="{FD307A8F-4ED1-45C5-ACE5-4EB2015CCCAF}"/>
              </a:ext>
            </a:extLst>
          </p:cNvPr>
          <p:cNvSpPr txBox="1"/>
          <p:nvPr/>
        </p:nvSpPr>
        <p:spPr>
          <a:xfrm>
            <a:off x="855645" y="18492847"/>
            <a:ext cx="535724" cy="923330"/>
          </a:xfrm>
          <a:prstGeom prst="rect">
            <a:avLst/>
          </a:prstGeom>
          <a:noFill/>
        </p:spPr>
        <p:txBody>
          <a:bodyPr wrap="none" rtlCol="0">
            <a:spAutoFit/>
          </a:bodyPr>
          <a:lstStyle/>
          <a:p>
            <a:r>
              <a:rPr lang="en-US" sz="5400" dirty="0">
                <a:solidFill>
                  <a:srgbClr val="00B050"/>
                </a:solidFill>
              </a:rPr>
              <a:t>2</a:t>
            </a:r>
          </a:p>
        </p:txBody>
      </p:sp>
      <p:sp>
        <p:nvSpPr>
          <p:cNvPr id="118" name="TextBox 117">
            <a:extLst>
              <a:ext uri="{FF2B5EF4-FFF2-40B4-BE49-F238E27FC236}">
                <a16:creationId xmlns:a16="http://schemas.microsoft.com/office/drawing/2014/main" id="{380C0BDB-60AB-42D8-9F30-EFA4B11F43CE}"/>
              </a:ext>
            </a:extLst>
          </p:cNvPr>
          <p:cNvSpPr txBox="1"/>
          <p:nvPr/>
        </p:nvSpPr>
        <p:spPr>
          <a:xfrm>
            <a:off x="946414" y="21173905"/>
            <a:ext cx="535724" cy="923330"/>
          </a:xfrm>
          <a:prstGeom prst="rect">
            <a:avLst/>
          </a:prstGeom>
          <a:noFill/>
        </p:spPr>
        <p:txBody>
          <a:bodyPr wrap="none" rtlCol="0">
            <a:spAutoFit/>
          </a:bodyPr>
          <a:lstStyle/>
          <a:p>
            <a:r>
              <a:rPr lang="en-US" sz="5400" dirty="0">
                <a:solidFill>
                  <a:srgbClr val="00B050"/>
                </a:solidFill>
              </a:rPr>
              <a:t>3</a:t>
            </a:r>
          </a:p>
        </p:txBody>
      </p:sp>
      <p:sp>
        <p:nvSpPr>
          <p:cNvPr id="119" name="TextBox 118">
            <a:extLst>
              <a:ext uri="{FF2B5EF4-FFF2-40B4-BE49-F238E27FC236}">
                <a16:creationId xmlns:a16="http://schemas.microsoft.com/office/drawing/2014/main" id="{3B2C2F2B-4E64-4946-92A7-2A114D14CF78}"/>
              </a:ext>
            </a:extLst>
          </p:cNvPr>
          <p:cNvSpPr txBox="1"/>
          <p:nvPr/>
        </p:nvSpPr>
        <p:spPr>
          <a:xfrm>
            <a:off x="977924" y="24510125"/>
            <a:ext cx="535724" cy="923330"/>
          </a:xfrm>
          <a:prstGeom prst="rect">
            <a:avLst/>
          </a:prstGeom>
          <a:noFill/>
        </p:spPr>
        <p:txBody>
          <a:bodyPr wrap="none" rtlCol="0">
            <a:spAutoFit/>
          </a:bodyPr>
          <a:lstStyle/>
          <a:p>
            <a:r>
              <a:rPr lang="en-US" sz="5400" dirty="0">
                <a:solidFill>
                  <a:srgbClr val="00B050"/>
                </a:solidFill>
              </a:rPr>
              <a:t>4</a:t>
            </a:r>
          </a:p>
        </p:txBody>
      </p:sp>
      <p:sp>
        <p:nvSpPr>
          <p:cNvPr id="120" name="TextBox 119">
            <a:extLst>
              <a:ext uri="{FF2B5EF4-FFF2-40B4-BE49-F238E27FC236}">
                <a16:creationId xmlns:a16="http://schemas.microsoft.com/office/drawing/2014/main" id="{19124B5F-E6ED-4CE9-9B92-2EDBA6DDE343}"/>
              </a:ext>
            </a:extLst>
          </p:cNvPr>
          <p:cNvSpPr txBox="1"/>
          <p:nvPr/>
        </p:nvSpPr>
        <p:spPr>
          <a:xfrm>
            <a:off x="1011370" y="27234170"/>
            <a:ext cx="535724" cy="923330"/>
          </a:xfrm>
          <a:prstGeom prst="rect">
            <a:avLst/>
          </a:prstGeom>
          <a:noFill/>
        </p:spPr>
        <p:txBody>
          <a:bodyPr wrap="none" rtlCol="0">
            <a:spAutoFit/>
          </a:bodyPr>
          <a:lstStyle/>
          <a:p>
            <a:r>
              <a:rPr lang="en-US" sz="5400" dirty="0">
                <a:solidFill>
                  <a:srgbClr val="00B050"/>
                </a:solidFill>
              </a:rPr>
              <a:t>5</a:t>
            </a:r>
          </a:p>
        </p:txBody>
      </p:sp>
      <p:sp>
        <p:nvSpPr>
          <p:cNvPr id="121" name="TextBox 120">
            <a:extLst>
              <a:ext uri="{FF2B5EF4-FFF2-40B4-BE49-F238E27FC236}">
                <a16:creationId xmlns:a16="http://schemas.microsoft.com/office/drawing/2014/main" id="{AC9FD1E1-656D-48F9-A3D5-F3B2C112FA70}"/>
              </a:ext>
            </a:extLst>
          </p:cNvPr>
          <p:cNvSpPr txBox="1"/>
          <p:nvPr/>
        </p:nvSpPr>
        <p:spPr>
          <a:xfrm>
            <a:off x="1391369" y="14893743"/>
            <a:ext cx="3898213"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Create Hybridization Buffer and Probe Mix and aliquot to 8 PlexSet tube</a:t>
            </a:r>
            <a:endParaRPr lang="en-US" sz="1600" dirty="0">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B404958A-928F-43DD-8731-D38AF9D653C8}"/>
              </a:ext>
            </a:extLst>
          </p:cNvPr>
          <p:cNvSpPr txBox="1"/>
          <p:nvPr/>
        </p:nvSpPr>
        <p:spPr>
          <a:xfrm>
            <a:off x="1392690" y="18687772"/>
            <a:ext cx="2674222"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Distribute PlexSet Master mixes into 96-well plate</a:t>
            </a:r>
            <a:endParaRPr lang="en-US" sz="1600" dirty="0">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E80B7F76-0325-4E76-A398-CD118185DB46}"/>
              </a:ext>
            </a:extLst>
          </p:cNvPr>
          <p:cNvSpPr txBox="1"/>
          <p:nvPr/>
        </p:nvSpPr>
        <p:spPr>
          <a:xfrm>
            <a:off x="1469827" y="21177766"/>
            <a:ext cx="2674222" cy="107721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Add sample to each of the 96 wells and hybridize 96-well plate at 67°C overnight</a:t>
            </a:r>
            <a:endParaRPr lang="en-US" sz="1600" dirty="0">
              <a:latin typeface="Arial" panose="020B0604020202020204" pitchFamily="34" charset="0"/>
              <a:cs typeface="Arial" panose="020B0604020202020204" pitchFamily="34" charset="0"/>
            </a:endParaRPr>
          </a:p>
        </p:txBody>
      </p:sp>
      <p:cxnSp>
        <p:nvCxnSpPr>
          <p:cNvPr id="125" name="Straight Connector 124">
            <a:extLst>
              <a:ext uri="{FF2B5EF4-FFF2-40B4-BE49-F238E27FC236}">
                <a16:creationId xmlns:a16="http://schemas.microsoft.com/office/drawing/2014/main" id="{97CE39B8-7389-4A26-9EB5-BF2DE011FFB0}"/>
              </a:ext>
            </a:extLst>
          </p:cNvPr>
          <p:cNvCxnSpPr>
            <a:cxnSpLocks/>
          </p:cNvCxnSpPr>
          <p:nvPr/>
        </p:nvCxnSpPr>
        <p:spPr>
          <a:xfrm>
            <a:off x="946414" y="20400748"/>
            <a:ext cx="7352640" cy="0"/>
          </a:xfrm>
          <a:prstGeom prst="line">
            <a:avLst/>
          </a:prstGeom>
          <a:ln>
            <a:solidFill>
              <a:srgbClr val="5D606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B184A6A8-D93E-4A74-B3F8-C2799F76FEEB}"/>
              </a:ext>
            </a:extLst>
          </p:cNvPr>
          <p:cNvCxnSpPr>
            <a:cxnSpLocks/>
          </p:cNvCxnSpPr>
          <p:nvPr/>
        </p:nvCxnSpPr>
        <p:spPr>
          <a:xfrm>
            <a:off x="1010362" y="17857940"/>
            <a:ext cx="7352640" cy="0"/>
          </a:xfrm>
          <a:prstGeom prst="line">
            <a:avLst/>
          </a:prstGeom>
          <a:ln>
            <a:solidFill>
              <a:srgbClr val="5D6061"/>
            </a:solidFill>
            <a:prstDash val="dot"/>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3AD4F78E-934D-4D4E-99E7-6A0C9E6CDB3D}"/>
              </a:ext>
            </a:extLst>
          </p:cNvPr>
          <p:cNvSpPr txBox="1"/>
          <p:nvPr/>
        </p:nvSpPr>
        <p:spPr>
          <a:xfrm>
            <a:off x="1558245" y="24686040"/>
            <a:ext cx="2674222"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Pool hybridizations down columns into a 12-strip tube</a:t>
            </a:r>
            <a:endParaRPr lang="en-US" sz="1600" dirty="0">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786F08E5-EE4A-4719-8635-1997848E8C01}"/>
              </a:ext>
            </a:extLst>
          </p:cNvPr>
          <p:cNvSpPr txBox="1"/>
          <p:nvPr/>
        </p:nvSpPr>
        <p:spPr>
          <a:xfrm>
            <a:off x="1635992" y="27110188"/>
            <a:ext cx="3089708" cy="1323439"/>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Process strip tube directly on either nCounter MAX or Flex Prep Station or load 35 </a:t>
            </a:r>
            <a:r>
              <a:rPr lang="el-GR" sz="1600" b="1" dirty="0">
                <a:latin typeface="Arial" panose="020B0604020202020204" pitchFamily="34" charset="0"/>
                <a:cs typeface="Arial" panose="020B0604020202020204" pitchFamily="34" charset="0"/>
              </a:rPr>
              <a:t>μ</a:t>
            </a:r>
            <a:r>
              <a:rPr lang="en-US" sz="1600" b="1" dirty="0">
                <a:latin typeface="Arial" panose="020B0604020202020204" pitchFamily="34" charset="0"/>
                <a:cs typeface="Arial" panose="020B0604020202020204" pitchFamily="34" charset="0"/>
              </a:rPr>
              <a:t>L of each pool into SPRINT  cartridge  </a:t>
            </a:r>
          </a:p>
        </p:txBody>
      </p:sp>
      <p:cxnSp>
        <p:nvCxnSpPr>
          <p:cNvPr id="129" name="Straight Connector 128">
            <a:extLst>
              <a:ext uri="{FF2B5EF4-FFF2-40B4-BE49-F238E27FC236}">
                <a16:creationId xmlns:a16="http://schemas.microsoft.com/office/drawing/2014/main" id="{297EC6E2-B4F3-4260-ADDD-D44CB8079D14}"/>
              </a:ext>
            </a:extLst>
          </p:cNvPr>
          <p:cNvCxnSpPr>
            <a:cxnSpLocks/>
          </p:cNvCxnSpPr>
          <p:nvPr/>
        </p:nvCxnSpPr>
        <p:spPr>
          <a:xfrm>
            <a:off x="946414" y="23792970"/>
            <a:ext cx="7352640" cy="0"/>
          </a:xfrm>
          <a:prstGeom prst="line">
            <a:avLst/>
          </a:prstGeom>
          <a:ln>
            <a:solidFill>
              <a:srgbClr val="5D606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592D3D10-D090-425F-A124-5B66B0847BA1}"/>
              </a:ext>
            </a:extLst>
          </p:cNvPr>
          <p:cNvCxnSpPr>
            <a:cxnSpLocks/>
          </p:cNvCxnSpPr>
          <p:nvPr/>
        </p:nvCxnSpPr>
        <p:spPr>
          <a:xfrm>
            <a:off x="949326" y="26628974"/>
            <a:ext cx="4991029" cy="0"/>
          </a:xfrm>
          <a:prstGeom prst="line">
            <a:avLst/>
          </a:prstGeom>
          <a:ln>
            <a:solidFill>
              <a:srgbClr val="5D6061"/>
            </a:solidFill>
            <a:prstDash val="dot"/>
          </a:ln>
          <a:effectLst/>
        </p:spPr>
        <p:style>
          <a:lnRef idx="2">
            <a:schemeClr val="accent1"/>
          </a:lnRef>
          <a:fillRef idx="0">
            <a:schemeClr val="accent1"/>
          </a:fillRef>
          <a:effectRef idx="1">
            <a:schemeClr val="accent1"/>
          </a:effectRef>
          <a:fontRef idx="minor">
            <a:schemeClr val="tx1"/>
          </a:fontRef>
        </p:style>
      </p:cxnSp>
      <p:sp>
        <p:nvSpPr>
          <p:cNvPr id="131" name="TextBox 130">
            <a:extLst>
              <a:ext uri="{FF2B5EF4-FFF2-40B4-BE49-F238E27FC236}">
                <a16:creationId xmlns:a16="http://schemas.microsoft.com/office/drawing/2014/main" id="{D767A31D-40DC-4CCB-972E-561027AAF2FD}"/>
              </a:ext>
            </a:extLst>
          </p:cNvPr>
          <p:cNvSpPr txBox="1"/>
          <p:nvPr/>
        </p:nvSpPr>
        <p:spPr>
          <a:xfrm>
            <a:off x="835010" y="28824755"/>
            <a:ext cx="7477940"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nCounter PlexSet Gene Expression has a simplified workflow.  1)</a:t>
            </a:r>
            <a:r>
              <a:rPr lang="en-US" sz="1400" dirty="0">
                <a:latin typeface="Arial" panose="020B0604020202020204" pitchFamily="34" charset="0"/>
                <a:cs typeface="Arial" panose="020B0604020202020204" pitchFamily="34" charset="0"/>
              </a:rPr>
              <a:t> Create hybridization/probe master mix and distribute to 8 PlexSet tubes.  </a:t>
            </a:r>
            <a:r>
              <a:rPr lang="en-US" sz="1400" b="1" dirty="0">
                <a:latin typeface="Arial" panose="020B0604020202020204" pitchFamily="34" charset="0"/>
                <a:cs typeface="Arial" panose="020B0604020202020204" pitchFamily="34" charset="0"/>
              </a:rPr>
              <a:t>2) </a:t>
            </a:r>
            <a:r>
              <a:rPr lang="en-US" sz="1400" dirty="0">
                <a:latin typeface="Arial" panose="020B0604020202020204" pitchFamily="34" charset="0"/>
                <a:cs typeface="Arial" panose="020B0604020202020204" pitchFamily="34" charset="0"/>
              </a:rPr>
              <a:t>Distribute each PlexSet master mix across respective row.  </a:t>
            </a:r>
            <a:r>
              <a:rPr lang="en-US" sz="1400" b="1" dirty="0">
                <a:latin typeface="Arial" panose="020B0604020202020204" pitchFamily="34" charset="0"/>
                <a:cs typeface="Arial" panose="020B0604020202020204" pitchFamily="34" charset="0"/>
              </a:rPr>
              <a:t>3) </a:t>
            </a:r>
            <a:r>
              <a:rPr lang="en-US" sz="1400" dirty="0">
                <a:latin typeface="Arial" panose="020B0604020202020204" pitchFamily="34" charset="0"/>
                <a:cs typeface="Arial" panose="020B0604020202020204" pitchFamily="34" charset="0"/>
              </a:rPr>
              <a:t>Add prepared sample to each well and hybridize overnight </a:t>
            </a:r>
            <a:r>
              <a:rPr lang="en-US" sz="1400" b="1"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Pool hybridization down the column into a strip tube.  </a:t>
            </a:r>
            <a:r>
              <a:rPr lang="en-US" sz="1400" b="1"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Process strip tube on any nCounter platform.</a:t>
            </a:r>
          </a:p>
        </p:txBody>
      </p:sp>
      <p:cxnSp>
        <p:nvCxnSpPr>
          <p:cNvPr id="133" name="Straight Connector 132">
            <a:extLst>
              <a:ext uri="{FF2B5EF4-FFF2-40B4-BE49-F238E27FC236}">
                <a16:creationId xmlns:a16="http://schemas.microsoft.com/office/drawing/2014/main" id="{6B98570C-0608-4D0D-B52E-92DC47C7C5FE}"/>
              </a:ext>
            </a:extLst>
          </p:cNvPr>
          <p:cNvCxnSpPr/>
          <p:nvPr/>
        </p:nvCxnSpPr>
        <p:spPr>
          <a:xfrm>
            <a:off x="21678460" y="3791078"/>
            <a:ext cx="0" cy="26055320"/>
          </a:xfrm>
          <a:prstGeom prst="line">
            <a:avLst/>
          </a:prstGeom>
          <a:ln w="57150" cmpd="sng">
            <a:solidFill>
              <a:srgbClr val="D9D9D9"/>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5B50561-2154-42E2-95B2-F1E6A15E465E}"/>
              </a:ext>
            </a:extLst>
          </p:cNvPr>
          <p:cNvSpPr txBox="1"/>
          <p:nvPr/>
        </p:nvSpPr>
        <p:spPr>
          <a:xfrm>
            <a:off x="9101542" y="13129528"/>
            <a:ext cx="1181915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order to better understand the immune signatures present in 44 colorectal cancers, we focused on two preselected panels:  </a:t>
            </a:r>
            <a:r>
              <a:rPr lang="en-US" sz="1400" b="1" dirty="0">
                <a:latin typeface="Arial" panose="020B0604020202020204" pitchFamily="34" charset="0"/>
                <a:cs typeface="Arial" panose="020B0604020202020204" pitchFamily="34" charset="0"/>
              </a:rPr>
              <a:t>IO Lymphocyte Activity</a:t>
            </a:r>
            <a:r>
              <a:rPr lang="en-US" sz="1400" dirty="0">
                <a:latin typeface="Arial" panose="020B0604020202020204" pitchFamily="34" charset="0"/>
                <a:cs typeface="Arial" panose="020B0604020202020204" pitchFamily="34" charset="0"/>
              </a:rPr>
              <a:t> and </a:t>
            </a:r>
            <a:r>
              <a:rPr lang="en-US" sz="1400" b="1" dirty="0">
                <a:latin typeface="Arial" panose="020B0604020202020204" pitchFamily="34" charset="0"/>
                <a:cs typeface="Arial" panose="020B0604020202020204" pitchFamily="34" charset="0"/>
              </a:rPr>
              <a:t>IO Myeloid Activity Panels</a:t>
            </a:r>
            <a:r>
              <a:rPr lang="en-US" sz="1400" dirty="0">
                <a:latin typeface="Arial" panose="020B0604020202020204" pitchFamily="34" charset="0"/>
                <a:cs typeface="Arial" panose="020B0604020202020204" pitchFamily="34" charset="0"/>
              </a:rPr>
              <a:t>.  The gene list for both panels are below.  </a:t>
            </a:r>
            <a:endParaRPr lang="en-US" sz="1400" b="1" dirty="0">
              <a:latin typeface="Arial" panose="020B0604020202020204" pitchFamily="34" charset="0"/>
              <a:cs typeface="Arial" panose="020B0604020202020204" pitchFamily="34" charset="0"/>
            </a:endParaRPr>
          </a:p>
        </p:txBody>
      </p:sp>
      <p:graphicFrame>
        <p:nvGraphicFramePr>
          <p:cNvPr id="135" name="Table 134">
            <a:extLst>
              <a:ext uri="{FF2B5EF4-FFF2-40B4-BE49-F238E27FC236}">
                <a16:creationId xmlns:a16="http://schemas.microsoft.com/office/drawing/2014/main" id="{32CC96DB-0C75-4F9A-950D-3D0AB17FE324}"/>
              </a:ext>
            </a:extLst>
          </p:cNvPr>
          <p:cNvGraphicFramePr>
            <a:graphicFrameLocks noGrp="1"/>
          </p:cNvGraphicFramePr>
          <p:nvPr>
            <p:extLst>
              <p:ext uri="{D42A27DB-BD31-4B8C-83A1-F6EECF244321}">
                <p14:modId xmlns:p14="http://schemas.microsoft.com/office/powerpoint/2010/main" val="960974694"/>
              </p:ext>
            </p:extLst>
          </p:nvPr>
        </p:nvGraphicFramePr>
        <p:xfrm>
          <a:off x="9318826" y="13751042"/>
          <a:ext cx="5638800" cy="4840605"/>
        </p:xfrm>
        <a:graphic>
          <a:graphicData uri="http://schemas.openxmlformats.org/drawingml/2006/table">
            <a:tbl>
              <a:tblPr/>
              <a:tblGrid>
                <a:gridCol w="1409700">
                  <a:extLst>
                    <a:ext uri="{9D8B030D-6E8A-4147-A177-3AD203B41FA5}">
                      <a16:colId xmlns:a16="http://schemas.microsoft.com/office/drawing/2014/main" val="2407165749"/>
                    </a:ext>
                  </a:extLst>
                </a:gridCol>
                <a:gridCol w="1182738">
                  <a:extLst>
                    <a:ext uri="{9D8B030D-6E8A-4147-A177-3AD203B41FA5}">
                      <a16:colId xmlns:a16="http://schemas.microsoft.com/office/drawing/2014/main" val="640462494"/>
                    </a:ext>
                  </a:extLst>
                </a:gridCol>
                <a:gridCol w="1143000">
                  <a:extLst>
                    <a:ext uri="{9D8B030D-6E8A-4147-A177-3AD203B41FA5}">
                      <a16:colId xmlns:a16="http://schemas.microsoft.com/office/drawing/2014/main" val="1118350564"/>
                    </a:ext>
                  </a:extLst>
                </a:gridCol>
                <a:gridCol w="1903362">
                  <a:extLst>
                    <a:ext uri="{9D8B030D-6E8A-4147-A177-3AD203B41FA5}">
                      <a16:colId xmlns:a16="http://schemas.microsoft.com/office/drawing/2014/main" val="1933181612"/>
                    </a:ext>
                  </a:extLst>
                </a:gridCol>
              </a:tblGrid>
              <a:tr h="129423">
                <a:tc gridSpan="4">
                  <a:txBody>
                    <a:bodyPr/>
                    <a:lstStyle/>
                    <a:p>
                      <a:pPr algn="ctr" fontAlgn="b"/>
                      <a:r>
                        <a:rPr lang="en-US" sz="1400" b="1" i="0" u="none" strike="noStrike" dirty="0">
                          <a:solidFill>
                            <a:srgbClr val="0D0D0D"/>
                          </a:solidFill>
                          <a:effectLst/>
                          <a:latin typeface="Arial" panose="020B0604020202020204" pitchFamily="34" charset="0"/>
                        </a:rPr>
                        <a:t>IO Lymphocyte Activity Panel Gene List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6847041"/>
                  </a:ext>
                </a:extLst>
              </a:tr>
              <a:tr h="113854">
                <a:tc>
                  <a:txBody>
                    <a:bodyPr/>
                    <a:lstStyle/>
                    <a:p>
                      <a:pPr algn="ctr" fontAlgn="b"/>
                      <a:r>
                        <a:rPr lang="en-US" sz="1200" b="0" i="0" u="none" strike="noStrike" dirty="0">
                          <a:solidFill>
                            <a:srgbClr val="000000"/>
                          </a:solidFill>
                          <a:effectLst/>
                          <a:latin typeface="Arial" panose="020B0604020202020204" pitchFamily="34" charset="0"/>
                        </a:rPr>
                        <a:t>POLR2A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CD70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IDO1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NCAM1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2248372"/>
                  </a:ext>
                </a:extLst>
              </a:tr>
              <a:tr h="113854">
                <a:tc>
                  <a:txBody>
                    <a:bodyPr/>
                    <a:lstStyle/>
                    <a:p>
                      <a:pPr algn="ctr" fontAlgn="b"/>
                      <a:r>
                        <a:rPr lang="en-US" sz="1200" b="0" i="0" u="none" strike="noStrike" dirty="0">
                          <a:solidFill>
                            <a:srgbClr val="000000"/>
                          </a:solidFill>
                          <a:effectLst/>
                          <a:latin typeface="Arial" panose="020B0604020202020204" pitchFamily="34" charset="0"/>
                        </a:rPr>
                        <a:t>HPRT1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CD80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IFNG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PDCD1 (PD-1)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02777322"/>
                  </a:ext>
                </a:extLst>
              </a:tr>
              <a:tr h="113854">
                <a:tc>
                  <a:txBody>
                    <a:bodyPr/>
                    <a:lstStyle/>
                    <a:p>
                      <a:pPr algn="ctr" fontAlgn="b"/>
                      <a:r>
                        <a:rPr lang="en-US" sz="1200" b="0" i="0" u="none" strike="noStrike" dirty="0">
                          <a:solidFill>
                            <a:srgbClr val="000000"/>
                          </a:solidFill>
                          <a:effectLst/>
                          <a:latin typeface="Arial" panose="020B0604020202020204" pitchFamily="34" charset="0"/>
                        </a:rPr>
                        <a:t>GUSB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CD86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IL10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PDCD1LG2 (PD-L2)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810263"/>
                  </a:ext>
                </a:extLst>
              </a:tr>
              <a:tr h="113854">
                <a:tc>
                  <a:txBody>
                    <a:bodyPr/>
                    <a:lstStyle/>
                    <a:p>
                      <a:pPr algn="ctr" fontAlgn="b"/>
                      <a:r>
                        <a:rPr lang="en-US" sz="1200" b="0" i="0" u="none" strike="noStrike">
                          <a:solidFill>
                            <a:srgbClr val="000000"/>
                          </a:solidFill>
                          <a:effectLst/>
                          <a:latin typeface="Arial" panose="020B0604020202020204" pitchFamily="34" charset="0"/>
                        </a:rPr>
                        <a:t>G6PD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CD8A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IL12A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PRF1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808195251"/>
                  </a:ext>
                </a:extLst>
              </a:tr>
              <a:tr h="113854">
                <a:tc>
                  <a:txBody>
                    <a:bodyPr/>
                    <a:lstStyle/>
                    <a:p>
                      <a:pPr algn="ctr" fontAlgn="b"/>
                      <a:r>
                        <a:rPr lang="en-US" sz="1200" b="0" i="0" u="none" strike="noStrike">
                          <a:solidFill>
                            <a:srgbClr val="000000"/>
                          </a:solidFill>
                          <a:effectLst/>
                          <a:latin typeface="Arial" panose="020B0604020202020204" pitchFamily="34" charset="0"/>
                        </a:rPr>
                        <a:t>ABCF1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CLEC4C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IL13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PTGER2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4008469"/>
                  </a:ext>
                </a:extLst>
              </a:tr>
              <a:tr h="113854">
                <a:tc>
                  <a:txBody>
                    <a:bodyPr/>
                    <a:lstStyle/>
                    <a:p>
                      <a:pPr algn="ctr" fontAlgn="b"/>
                      <a:r>
                        <a:rPr lang="en-US" sz="1200" b="0" i="0" u="none" strike="noStrike">
                          <a:solidFill>
                            <a:srgbClr val="000000"/>
                          </a:solidFill>
                          <a:effectLst/>
                          <a:latin typeface="Arial" panose="020B0604020202020204" pitchFamily="34" charset="0"/>
                        </a:rPr>
                        <a:t>ARG1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CSF2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IL17A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PTGER4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30615855"/>
                  </a:ext>
                </a:extLst>
              </a:tr>
              <a:tr h="113854">
                <a:tc>
                  <a:txBody>
                    <a:bodyPr/>
                    <a:lstStyle/>
                    <a:p>
                      <a:pPr algn="ctr" fontAlgn="b"/>
                      <a:r>
                        <a:rPr lang="en-US" sz="1200" b="0" i="0" u="none" strike="noStrike">
                          <a:solidFill>
                            <a:srgbClr val="000000"/>
                          </a:solidFill>
                          <a:effectLst/>
                          <a:latin typeface="Arial" panose="020B0604020202020204" pitchFamily="34" charset="0"/>
                        </a:rPr>
                        <a:t>BTLA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CTLA4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IL17F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PTGS2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5558550"/>
                  </a:ext>
                </a:extLst>
              </a:tr>
              <a:tr h="113854">
                <a:tc>
                  <a:txBody>
                    <a:bodyPr/>
                    <a:lstStyle/>
                    <a:p>
                      <a:pPr algn="ctr" fontAlgn="b"/>
                      <a:r>
                        <a:rPr lang="en-US" sz="1200" b="0" i="0" u="none" strike="noStrike">
                          <a:solidFill>
                            <a:srgbClr val="000000"/>
                          </a:solidFill>
                          <a:effectLst/>
                          <a:latin typeface="Arial" panose="020B0604020202020204" pitchFamily="34" charset="0"/>
                        </a:rPr>
                        <a:t>CCL2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CX3CL1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IL1B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PTPRC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193612342"/>
                  </a:ext>
                </a:extLst>
              </a:tr>
              <a:tr h="113854">
                <a:tc>
                  <a:txBody>
                    <a:bodyPr/>
                    <a:lstStyle/>
                    <a:p>
                      <a:pPr algn="ctr" fontAlgn="b"/>
                      <a:r>
                        <a:rPr lang="en-US" sz="1200" b="0" i="0" u="none" strike="noStrike">
                          <a:solidFill>
                            <a:srgbClr val="000000"/>
                          </a:solidFill>
                          <a:effectLst/>
                          <a:latin typeface="Arial" panose="020B0604020202020204" pitchFamily="34" charset="0"/>
                        </a:rPr>
                        <a:t>CCL22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CXCL10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IL2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RORC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586812"/>
                  </a:ext>
                </a:extLst>
              </a:tr>
              <a:tr h="113854">
                <a:tc>
                  <a:txBody>
                    <a:bodyPr/>
                    <a:lstStyle/>
                    <a:p>
                      <a:pPr algn="ctr" fontAlgn="b"/>
                      <a:r>
                        <a:rPr lang="en-US" sz="1200" b="0" i="0" u="none" strike="noStrike">
                          <a:solidFill>
                            <a:srgbClr val="000000"/>
                          </a:solidFill>
                          <a:effectLst/>
                          <a:latin typeface="Arial" panose="020B0604020202020204" pitchFamily="34" charset="0"/>
                        </a:rPr>
                        <a:t>CCL28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CXCL8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IL2RA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SDHA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549107479"/>
                  </a:ext>
                </a:extLst>
              </a:tr>
              <a:tr h="113854">
                <a:tc>
                  <a:txBody>
                    <a:bodyPr/>
                    <a:lstStyle/>
                    <a:p>
                      <a:pPr algn="ctr" fontAlgn="b"/>
                      <a:r>
                        <a:rPr lang="en-US" sz="1200" b="0" i="0" u="none" strike="noStrike">
                          <a:solidFill>
                            <a:srgbClr val="000000"/>
                          </a:solidFill>
                          <a:effectLst/>
                          <a:latin typeface="Arial" panose="020B0604020202020204" pitchFamily="34" charset="0"/>
                        </a:rPr>
                        <a:t>CCR5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CXCL9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IL4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SP2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1521003"/>
                  </a:ext>
                </a:extLst>
              </a:tr>
              <a:tr h="113854">
                <a:tc>
                  <a:txBody>
                    <a:bodyPr/>
                    <a:lstStyle/>
                    <a:p>
                      <a:pPr algn="ctr" fontAlgn="b"/>
                      <a:r>
                        <a:rPr lang="en-US" sz="1200" b="0" i="0" u="none" strike="noStrike">
                          <a:solidFill>
                            <a:srgbClr val="000000"/>
                          </a:solidFill>
                          <a:effectLst/>
                          <a:latin typeface="Arial" panose="020B0604020202020204" pitchFamily="34" charset="0"/>
                        </a:rPr>
                        <a:t>CCR7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CXCR3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TBX21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364720894"/>
                  </a:ext>
                </a:extLst>
              </a:tr>
              <a:tr h="113854">
                <a:tc>
                  <a:txBody>
                    <a:bodyPr/>
                    <a:lstStyle/>
                    <a:p>
                      <a:pPr algn="ctr" fontAlgn="b"/>
                      <a:r>
                        <a:rPr lang="en-US" sz="1200" b="0" i="0" u="none" strike="noStrike">
                          <a:solidFill>
                            <a:srgbClr val="000000"/>
                          </a:solidFill>
                          <a:effectLst/>
                          <a:latin typeface="Arial" panose="020B0604020202020204" pitchFamily="34" charset="0"/>
                        </a:rPr>
                        <a:t>CD1C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EOMES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IL7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TGFB1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9011124"/>
                  </a:ext>
                </a:extLst>
              </a:tr>
              <a:tr h="113854">
                <a:tc>
                  <a:txBody>
                    <a:bodyPr/>
                    <a:lstStyle/>
                    <a:p>
                      <a:pPr algn="ctr" fontAlgn="b"/>
                      <a:r>
                        <a:rPr lang="en-US" sz="1200" b="0" i="0" u="none" strike="noStrike">
                          <a:solidFill>
                            <a:srgbClr val="000000"/>
                          </a:solidFill>
                          <a:effectLst/>
                          <a:latin typeface="Arial" panose="020B0604020202020204" pitchFamily="34" charset="0"/>
                        </a:rPr>
                        <a:t>CD244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EPCAM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IL7R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TMEM55B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92834436"/>
                  </a:ext>
                </a:extLst>
              </a:tr>
              <a:tr h="113854">
                <a:tc>
                  <a:txBody>
                    <a:bodyPr/>
                    <a:lstStyle/>
                    <a:p>
                      <a:pPr algn="ctr" fontAlgn="b"/>
                      <a:r>
                        <a:rPr lang="en-US" sz="1200" b="0" i="0" u="none" strike="noStrike">
                          <a:solidFill>
                            <a:srgbClr val="000000"/>
                          </a:solidFill>
                          <a:effectLst/>
                          <a:latin typeface="Arial" panose="020B0604020202020204" pitchFamily="34" charset="0"/>
                        </a:rPr>
                        <a:t>CD27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FOXP3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ITGAM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TNF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1590237"/>
                  </a:ext>
                </a:extLst>
              </a:tr>
              <a:tr h="113854">
                <a:tc>
                  <a:txBody>
                    <a:bodyPr/>
                    <a:lstStyle/>
                    <a:p>
                      <a:pPr algn="ctr" fontAlgn="b"/>
                      <a:r>
                        <a:rPr lang="en-US" sz="1200" b="0" i="0" u="none" strike="noStrike">
                          <a:solidFill>
                            <a:srgbClr val="000000"/>
                          </a:solidFill>
                          <a:effectLst/>
                          <a:latin typeface="Arial" panose="020B0604020202020204" pitchFamily="34" charset="0"/>
                        </a:rPr>
                        <a:t>CD274 (PD-L1)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GZMA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ITGAX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TNFRSF14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542302361"/>
                  </a:ext>
                </a:extLst>
              </a:tr>
              <a:tr h="113854">
                <a:tc>
                  <a:txBody>
                    <a:bodyPr/>
                    <a:lstStyle/>
                    <a:p>
                      <a:pPr algn="ctr" fontAlgn="b"/>
                      <a:r>
                        <a:rPr lang="en-US" sz="1200" b="0" i="0" u="none" strike="noStrike">
                          <a:solidFill>
                            <a:srgbClr val="000000"/>
                          </a:solidFill>
                          <a:effectLst/>
                          <a:latin typeface="Arial" panose="020B0604020202020204" pitchFamily="34" charset="0"/>
                        </a:rPr>
                        <a:t>CD276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GZMB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ITGB2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TNFRSF4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1400512"/>
                  </a:ext>
                </a:extLst>
              </a:tr>
              <a:tr h="113854">
                <a:tc>
                  <a:txBody>
                    <a:bodyPr/>
                    <a:lstStyle/>
                    <a:p>
                      <a:pPr algn="ctr" fontAlgn="b"/>
                      <a:r>
                        <a:rPr lang="en-US" sz="1200" b="0" i="0" u="none" strike="noStrike">
                          <a:solidFill>
                            <a:srgbClr val="000000"/>
                          </a:solidFill>
                          <a:effectLst/>
                          <a:latin typeface="Arial" panose="020B0604020202020204" pitchFamily="34" charset="0"/>
                        </a:rPr>
                        <a:t>CD28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HAVCR2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KLRK1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TNFRSF9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20752972"/>
                  </a:ext>
                </a:extLst>
              </a:tr>
              <a:tr h="125220">
                <a:tc>
                  <a:txBody>
                    <a:bodyPr/>
                    <a:lstStyle/>
                    <a:p>
                      <a:pPr algn="ctr" fontAlgn="b"/>
                      <a:r>
                        <a:rPr lang="en-US" sz="1200" b="0" i="0" u="none" strike="noStrike">
                          <a:solidFill>
                            <a:srgbClr val="000000"/>
                          </a:solidFill>
                          <a:effectLst/>
                          <a:latin typeface="Arial" panose="020B0604020202020204" pitchFamily="34" charset="0"/>
                        </a:rPr>
                        <a:t>CD3E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HLA-A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LAG3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TNFSF4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782656"/>
                  </a:ext>
                </a:extLst>
              </a:tr>
              <a:tr h="113854">
                <a:tc>
                  <a:txBody>
                    <a:bodyPr/>
                    <a:lstStyle/>
                    <a:p>
                      <a:pPr algn="ctr" fontAlgn="b"/>
                      <a:r>
                        <a:rPr lang="en-US" sz="1200" b="0" i="0" u="none" strike="noStrike">
                          <a:solidFill>
                            <a:srgbClr val="000000"/>
                          </a:solidFill>
                          <a:effectLst/>
                          <a:latin typeface="Arial" panose="020B0604020202020204" pitchFamily="34" charset="0"/>
                        </a:rPr>
                        <a:t>CD4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HLA-B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LGALS9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TNFSF9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95575636"/>
                  </a:ext>
                </a:extLst>
              </a:tr>
              <a:tr h="113854">
                <a:tc>
                  <a:txBody>
                    <a:bodyPr/>
                    <a:lstStyle/>
                    <a:p>
                      <a:pPr algn="ctr" fontAlgn="b"/>
                      <a:r>
                        <a:rPr lang="en-US" sz="1200" b="0" i="0" u="none" strike="noStrike">
                          <a:solidFill>
                            <a:srgbClr val="000000"/>
                          </a:solidFill>
                          <a:effectLst/>
                          <a:latin typeface="Arial" panose="020B0604020202020204" pitchFamily="34" charset="0"/>
                        </a:rPr>
                        <a:t>CD40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HLA-C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MAP4K1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VCAM1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8057552"/>
                  </a:ext>
                </a:extLst>
              </a:tr>
              <a:tr h="113854">
                <a:tc>
                  <a:txBody>
                    <a:bodyPr/>
                    <a:lstStyle/>
                    <a:p>
                      <a:pPr algn="ctr" fontAlgn="b"/>
                      <a:r>
                        <a:rPr lang="en-US" sz="1200" b="0" i="0" u="none" strike="noStrike">
                          <a:solidFill>
                            <a:srgbClr val="000000"/>
                          </a:solidFill>
                          <a:effectLst/>
                          <a:latin typeface="Arial" panose="020B0604020202020204" pitchFamily="34" charset="0"/>
                        </a:rPr>
                        <a:t>CD40LG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HMOX1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MICA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VEGFA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0557228"/>
                  </a:ext>
                </a:extLst>
              </a:tr>
              <a:tr h="113854">
                <a:tc>
                  <a:txBody>
                    <a:bodyPr/>
                    <a:lstStyle/>
                    <a:p>
                      <a:pPr algn="ctr" fontAlgn="b"/>
                      <a:r>
                        <a:rPr lang="en-US" sz="1200" b="0" i="0" u="none" strike="noStrike">
                          <a:solidFill>
                            <a:srgbClr val="000000"/>
                          </a:solidFill>
                          <a:effectLst/>
                          <a:latin typeface="Arial" panose="020B0604020202020204" pitchFamily="34" charset="0"/>
                        </a:rPr>
                        <a:t>CD48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ICAM1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Arial" panose="020B0604020202020204" pitchFamily="34" charset="0"/>
                        </a:rPr>
                        <a:t>MICB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Arial" panose="020B0604020202020204" pitchFamily="34" charset="0"/>
                        </a:rPr>
                        <a:t>VPS33B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3708292"/>
                  </a:ext>
                </a:extLst>
              </a:tr>
              <a:tr h="113854">
                <a:tc>
                  <a:txBody>
                    <a:bodyPr/>
                    <a:lstStyle/>
                    <a:p>
                      <a:pPr algn="ctr" fontAlgn="b"/>
                      <a:r>
                        <a:rPr lang="en-US" sz="1200" b="0" i="0" u="none" strike="noStrike" dirty="0">
                          <a:solidFill>
                            <a:srgbClr val="000000"/>
                          </a:solidFill>
                          <a:effectLst/>
                          <a:latin typeface="Arial" panose="020B0604020202020204" pitchFamily="34" charset="0"/>
                        </a:rPr>
                        <a:t>CD69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ICOS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MS4A1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VTCN1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25380957"/>
                  </a:ext>
                </a:extLst>
              </a:tr>
            </a:tbl>
          </a:graphicData>
        </a:graphic>
      </p:graphicFrame>
      <p:graphicFrame>
        <p:nvGraphicFramePr>
          <p:cNvPr id="136" name="Table 135">
            <a:extLst>
              <a:ext uri="{FF2B5EF4-FFF2-40B4-BE49-F238E27FC236}">
                <a16:creationId xmlns:a16="http://schemas.microsoft.com/office/drawing/2014/main" id="{BBB47C99-6755-4DB5-A44A-FD09AF182E09}"/>
              </a:ext>
            </a:extLst>
          </p:cNvPr>
          <p:cNvGraphicFramePr>
            <a:graphicFrameLocks noGrp="1"/>
          </p:cNvGraphicFramePr>
          <p:nvPr>
            <p:extLst>
              <p:ext uri="{D42A27DB-BD31-4B8C-83A1-F6EECF244321}">
                <p14:modId xmlns:p14="http://schemas.microsoft.com/office/powerpoint/2010/main" val="846727836"/>
              </p:ext>
            </p:extLst>
          </p:nvPr>
        </p:nvGraphicFramePr>
        <p:xfrm>
          <a:off x="15289464" y="13750425"/>
          <a:ext cx="5638800" cy="4070985"/>
        </p:xfrm>
        <a:graphic>
          <a:graphicData uri="http://schemas.openxmlformats.org/drawingml/2006/table">
            <a:tbl>
              <a:tblPr/>
              <a:tblGrid>
                <a:gridCol w="1409700">
                  <a:extLst>
                    <a:ext uri="{9D8B030D-6E8A-4147-A177-3AD203B41FA5}">
                      <a16:colId xmlns:a16="http://schemas.microsoft.com/office/drawing/2014/main" val="1810643234"/>
                    </a:ext>
                  </a:extLst>
                </a:gridCol>
                <a:gridCol w="1409700">
                  <a:extLst>
                    <a:ext uri="{9D8B030D-6E8A-4147-A177-3AD203B41FA5}">
                      <a16:colId xmlns:a16="http://schemas.microsoft.com/office/drawing/2014/main" val="3205878156"/>
                    </a:ext>
                  </a:extLst>
                </a:gridCol>
                <a:gridCol w="1409700">
                  <a:extLst>
                    <a:ext uri="{9D8B030D-6E8A-4147-A177-3AD203B41FA5}">
                      <a16:colId xmlns:a16="http://schemas.microsoft.com/office/drawing/2014/main" val="2122628452"/>
                    </a:ext>
                  </a:extLst>
                </a:gridCol>
                <a:gridCol w="1409700">
                  <a:extLst>
                    <a:ext uri="{9D8B030D-6E8A-4147-A177-3AD203B41FA5}">
                      <a16:colId xmlns:a16="http://schemas.microsoft.com/office/drawing/2014/main" val="2984267485"/>
                    </a:ext>
                  </a:extLst>
                </a:gridCol>
              </a:tblGrid>
              <a:tr h="200025">
                <a:tc gridSpan="4">
                  <a:txBody>
                    <a:bodyPr/>
                    <a:lstStyle/>
                    <a:p>
                      <a:pPr algn="ctr" fontAlgn="b"/>
                      <a:r>
                        <a:rPr lang="en-US" sz="1400" b="1" i="0" u="none" strike="noStrike" dirty="0">
                          <a:solidFill>
                            <a:srgbClr val="0D0D0D"/>
                          </a:solidFill>
                          <a:effectLst/>
                          <a:latin typeface="Arial" panose="020B0604020202020204" pitchFamily="34" charset="0"/>
                        </a:rPr>
                        <a:t>IO Myeloid Activity Panel Gene List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533743"/>
                  </a:ext>
                </a:extLst>
              </a:tr>
              <a:tr h="190500">
                <a:tc>
                  <a:txBody>
                    <a:bodyPr/>
                    <a:lstStyle/>
                    <a:p>
                      <a:pPr algn="ctr" fontAlgn="b"/>
                      <a:r>
                        <a:rPr lang="en-US" sz="1200" b="0" i="0" u="none" strike="noStrike">
                          <a:solidFill>
                            <a:srgbClr val="000000"/>
                          </a:solidFill>
                          <a:effectLst/>
                          <a:latin typeface="Arial" panose="020B0604020202020204" pitchFamily="34" charset="0"/>
                        </a:rPr>
                        <a:t>POLR2A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CD52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HLA-DRB1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LCK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154560"/>
                  </a:ext>
                </a:extLst>
              </a:tr>
              <a:tr h="190500">
                <a:tc>
                  <a:txBody>
                    <a:bodyPr/>
                    <a:lstStyle/>
                    <a:p>
                      <a:pPr algn="ctr" fontAlgn="b"/>
                      <a:r>
                        <a:rPr lang="en-US" sz="1200" b="0" i="0" u="none" strike="noStrike">
                          <a:solidFill>
                            <a:srgbClr val="000000"/>
                          </a:solidFill>
                          <a:effectLst/>
                          <a:latin typeface="Arial" panose="020B0604020202020204" pitchFamily="34" charset="0"/>
                        </a:rPr>
                        <a:t>HPRT1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CD53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IFI27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LRG1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086157325"/>
                  </a:ext>
                </a:extLst>
              </a:tr>
              <a:tr h="190500">
                <a:tc>
                  <a:txBody>
                    <a:bodyPr/>
                    <a:lstStyle/>
                    <a:p>
                      <a:pPr algn="ctr" fontAlgn="b"/>
                      <a:r>
                        <a:rPr lang="en-US" sz="1200" b="0" i="0" u="none" strike="noStrike">
                          <a:solidFill>
                            <a:srgbClr val="000000"/>
                          </a:solidFill>
                          <a:effectLst/>
                          <a:latin typeface="Arial" panose="020B0604020202020204" pitchFamily="34" charset="0"/>
                        </a:rPr>
                        <a:t>GUSB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CD63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IFIT2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NKG7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520207"/>
                  </a:ext>
                </a:extLst>
              </a:tr>
              <a:tr h="190500">
                <a:tc>
                  <a:txBody>
                    <a:bodyPr/>
                    <a:lstStyle/>
                    <a:p>
                      <a:pPr algn="ctr" fontAlgn="b"/>
                      <a:r>
                        <a:rPr lang="en-US" sz="1200" b="0" i="0" u="none" strike="noStrike">
                          <a:solidFill>
                            <a:srgbClr val="000000"/>
                          </a:solidFill>
                          <a:effectLst/>
                          <a:latin typeface="Arial" panose="020B0604020202020204" pitchFamily="34" charset="0"/>
                        </a:rPr>
                        <a:t>G6PD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CTSS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IFNA2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NRAS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11877156"/>
                  </a:ext>
                </a:extLst>
              </a:tr>
              <a:tr h="190500">
                <a:tc>
                  <a:txBody>
                    <a:bodyPr/>
                    <a:lstStyle/>
                    <a:p>
                      <a:pPr algn="ctr" fontAlgn="b"/>
                      <a:r>
                        <a:rPr lang="en-US" sz="1200" b="0" i="0" u="none" strike="noStrike">
                          <a:solidFill>
                            <a:srgbClr val="000000"/>
                          </a:solidFill>
                          <a:effectLst/>
                          <a:latin typeface="Arial" panose="020B0604020202020204" pitchFamily="34" charset="0"/>
                        </a:rPr>
                        <a:t>ABCF1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CXCR4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IGHA1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NT5E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976765"/>
                  </a:ext>
                </a:extLst>
              </a:tr>
              <a:tr h="190500">
                <a:tc>
                  <a:txBody>
                    <a:bodyPr/>
                    <a:lstStyle/>
                    <a:p>
                      <a:pPr algn="ctr" fontAlgn="b"/>
                      <a:r>
                        <a:rPr lang="en-US" sz="1200" b="0" i="0" u="none" strike="noStrike">
                          <a:solidFill>
                            <a:srgbClr val="000000"/>
                          </a:solidFill>
                          <a:effectLst/>
                          <a:latin typeface="Arial" panose="020B0604020202020204" pitchFamily="34" charset="0"/>
                        </a:rPr>
                        <a:t>APOBEC3A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CYBB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IGHG1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PYGL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208968818"/>
                  </a:ext>
                </a:extLst>
              </a:tr>
              <a:tr h="190500">
                <a:tc>
                  <a:txBody>
                    <a:bodyPr/>
                    <a:lstStyle/>
                    <a:p>
                      <a:pPr algn="ctr" fontAlgn="b"/>
                      <a:r>
                        <a:rPr lang="en-US" sz="1200" b="0" i="0" u="none" strike="noStrike">
                          <a:solidFill>
                            <a:srgbClr val="000000"/>
                          </a:solidFill>
                          <a:effectLst/>
                          <a:latin typeface="Arial" panose="020B0604020202020204" pitchFamily="34" charset="0"/>
                        </a:rPr>
                        <a:t>APOBEC3B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DGAT2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IGHM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SLAMF7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250968"/>
                  </a:ext>
                </a:extLst>
              </a:tr>
              <a:tr h="190500">
                <a:tc>
                  <a:txBody>
                    <a:bodyPr/>
                    <a:lstStyle/>
                    <a:p>
                      <a:pPr algn="ctr" fontAlgn="b"/>
                      <a:r>
                        <a:rPr lang="en-US" sz="1200" b="0" i="0" u="none" strike="noStrike">
                          <a:solidFill>
                            <a:srgbClr val="000000"/>
                          </a:solidFill>
                          <a:effectLst/>
                          <a:latin typeface="Arial" panose="020B0604020202020204" pitchFamily="34" charset="0"/>
                        </a:rPr>
                        <a:t>ARG2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EBI3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JCHAIN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SLAMF8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104275216"/>
                  </a:ext>
                </a:extLst>
              </a:tr>
              <a:tr h="190500">
                <a:tc>
                  <a:txBody>
                    <a:bodyPr/>
                    <a:lstStyle/>
                    <a:p>
                      <a:pPr algn="ctr" fontAlgn="b"/>
                      <a:r>
                        <a:rPr lang="en-US" sz="1200" b="0" i="0" u="none" strike="noStrike">
                          <a:solidFill>
                            <a:srgbClr val="000000"/>
                          </a:solidFill>
                          <a:effectLst/>
                          <a:latin typeface="Arial" panose="020B0604020202020204" pitchFamily="34" charset="0"/>
                        </a:rPr>
                        <a:t>CA4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ERBB2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IGKC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STAT1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2499037"/>
                  </a:ext>
                </a:extLst>
              </a:tr>
              <a:tr h="190500">
                <a:tc>
                  <a:txBody>
                    <a:bodyPr/>
                    <a:lstStyle/>
                    <a:p>
                      <a:pPr algn="ctr" fontAlgn="b"/>
                      <a:r>
                        <a:rPr lang="en-US" sz="1200" b="0" i="0" u="none" strike="noStrike">
                          <a:solidFill>
                            <a:srgbClr val="000000"/>
                          </a:solidFill>
                          <a:effectLst/>
                          <a:latin typeface="Arial" panose="020B0604020202020204" pitchFamily="34" charset="0"/>
                        </a:rPr>
                        <a:t>CCL18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FASLG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IGLJ3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STAT2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547891587"/>
                  </a:ext>
                </a:extLst>
              </a:tr>
              <a:tr h="190500">
                <a:tc>
                  <a:txBody>
                    <a:bodyPr/>
                    <a:lstStyle/>
                    <a:p>
                      <a:pPr algn="ctr" fontAlgn="b"/>
                      <a:r>
                        <a:rPr lang="en-US" sz="1200" b="0" i="0" u="none" strike="noStrike">
                          <a:solidFill>
                            <a:srgbClr val="000000"/>
                          </a:solidFill>
                          <a:effectLst/>
                          <a:latin typeface="Arial" panose="020B0604020202020204" pitchFamily="34" charset="0"/>
                        </a:rPr>
                        <a:t>CCL21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FCER1G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IGSF6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STAT3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661383"/>
                  </a:ext>
                </a:extLst>
              </a:tr>
              <a:tr h="190500">
                <a:tc>
                  <a:txBody>
                    <a:bodyPr/>
                    <a:lstStyle/>
                    <a:p>
                      <a:pPr algn="ctr" fontAlgn="b"/>
                      <a:r>
                        <a:rPr lang="en-US" sz="1200" b="0" i="0" u="none" strike="noStrike">
                          <a:solidFill>
                            <a:srgbClr val="000000"/>
                          </a:solidFill>
                          <a:effectLst/>
                          <a:latin typeface="Arial" panose="020B0604020202020204" pitchFamily="34" charset="0"/>
                        </a:rPr>
                        <a:t>CCL3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FCRLA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IL10RA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STAT5A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23353532"/>
                  </a:ext>
                </a:extLst>
              </a:tr>
              <a:tr h="190500">
                <a:tc>
                  <a:txBody>
                    <a:bodyPr/>
                    <a:lstStyle/>
                    <a:p>
                      <a:pPr algn="ctr" fontAlgn="b"/>
                      <a:r>
                        <a:rPr lang="en-US" sz="1200" b="0" i="0" u="none" strike="noStrike" dirty="0">
                          <a:solidFill>
                            <a:srgbClr val="000000"/>
                          </a:solidFill>
                          <a:effectLst/>
                          <a:latin typeface="Arial" panose="020B0604020202020204" pitchFamily="34" charset="0"/>
                        </a:rPr>
                        <a:t>CCL4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FYB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IL12B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STAT5B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0264058"/>
                  </a:ext>
                </a:extLst>
              </a:tr>
              <a:tr h="190500">
                <a:tc>
                  <a:txBody>
                    <a:bodyPr/>
                    <a:lstStyle/>
                    <a:p>
                      <a:pPr algn="ctr" fontAlgn="b"/>
                      <a:r>
                        <a:rPr lang="en-US" sz="1200" b="0" i="0" u="none" strike="noStrike">
                          <a:solidFill>
                            <a:srgbClr val="000000"/>
                          </a:solidFill>
                          <a:effectLst/>
                          <a:latin typeface="Arial" panose="020B0604020202020204" pitchFamily="34" charset="0"/>
                        </a:rPr>
                        <a:t>CCL5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GATA3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IL15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STAT6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823632407"/>
                  </a:ext>
                </a:extLst>
              </a:tr>
              <a:tr h="190500">
                <a:tc>
                  <a:txBody>
                    <a:bodyPr/>
                    <a:lstStyle/>
                    <a:p>
                      <a:pPr algn="ctr" fontAlgn="b"/>
                      <a:r>
                        <a:rPr lang="en-US" sz="1200" b="0" i="0" u="none" strike="noStrike">
                          <a:solidFill>
                            <a:srgbClr val="000000"/>
                          </a:solidFill>
                          <a:effectLst/>
                          <a:latin typeface="Arial" panose="020B0604020202020204" pitchFamily="34" charset="0"/>
                        </a:rPr>
                        <a:t>CD160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GNLY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IL2RG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TLR7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223132"/>
                  </a:ext>
                </a:extLst>
              </a:tr>
              <a:tr h="190500">
                <a:tc>
                  <a:txBody>
                    <a:bodyPr/>
                    <a:lstStyle/>
                    <a:p>
                      <a:pPr algn="ctr" fontAlgn="b"/>
                      <a:r>
                        <a:rPr lang="en-US" sz="1200" b="0" i="0" u="none" strike="noStrike">
                          <a:solidFill>
                            <a:srgbClr val="000000"/>
                          </a:solidFill>
                          <a:effectLst/>
                          <a:latin typeface="Arial" panose="020B0604020202020204" pitchFamily="34" charset="0"/>
                        </a:rPr>
                        <a:t>CD19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GZMH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IRF9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TLR8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586168399"/>
                  </a:ext>
                </a:extLst>
              </a:tr>
              <a:tr h="190500">
                <a:tc>
                  <a:txBody>
                    <a:bodyPr/>
                    <a:lstStyle/>
                    <a:p>
                      <a:pPr algn="ctr" fontAlgn="b"/>
                      <a:r>
                        <a:rPr lang="en-US" sz="1200" b="0" i="0" u="none" strike="noStrike" dirty="0">
                          <a:solidFill>
                            <a:srgbClr val="000000"/>
                          </a:solidFill>
                          <a:effectLst/>
                          <a:latin typeface="Arial" panose="020B0604020202020204" pitchFamily="34" charset="0"/>
                        </a:rPr>
                        <a:t>CD1D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GZMK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ISG15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TNFAIP8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338381"/>
                  </a:ext>
                </a:extLst>
              </a:tr>
              <a:tr h="190500">
                <a:tc>
                  <a:txBody>
                    <a:bodyPr/>
                    <a:lstStyle/>
                    <a:p>
                      <a:pPr algn="ctr" fontAlgn="b"/>
                      <a:r>
                        <a:rPr lang="en-US" sz="1200" b="0" i="0" u="none" strike="noStrike">
                          <a:solidFill>
                            <a:srgbClr val="000000"/>
                          </a:solidFill>
                          <a:effectLst/>
                          <a:latin typeface="Arial" panose="020B0604020202020204" pitchFamily="34" charset="0"/>
                        </a:rPr>
                        <a:t>CD2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HLA-DMB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JAK2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TNFRSF18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411987969"/>
                  </a:ext>
                </a:extLst>
              </a:tr>
              <a:tr h="190500">
                <a:tc>
                  <a:txBody>
                    <a:bodyPr/>
                    <a:lstStyle/>
                    <a:p>
                      <a:pPr algn="ctr" fontAlgn="b"/>
                      <a:r>
                        <a:rPr lang="en-US" sz="1200" b="0" i="0" u="none" strike="noStrike">
                          <a:solidFill>
                            <a:srgbClr val="000000"/>
                          </a:solidFill>
                          <a:effectLst/>
                          <a:latin typeface="Arial" panose="020B0604020202020204" pitchFamily="34" charset="0"/>
                        </a:rPr>
                        <a:t>CD22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HLA-DPB1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KREMEN1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TNFSF18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108379"/>
                  </a:ext>
                </a:extLst>
              </a:tr>
              <a:tr h="190500">
                <a:tc>
                  <a:txBody>
                    <a:bodyPr/>
                    <a:lstStyle/>
                    <a:p>
                      <a:pPr algn="ctr" fontAlgn="b"/>
                      <a:r>
                        <a:rPr lang="en-US" sz="1200" b="0" i="0" u="none" strike="noStrike">
                          <a:solidFill>
                            <a:srgbClr val="000000"/>
                          </a:solidFill>
                          <a:effectLst/>
                          <a:latin typeface="Arial" panose="020B0604020202020204" pitchFamily="34" charset="0"/>
                        </a:rPr>
                        <a:t>CD37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HLA-DQB1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Arial" panose="020B0604020202020204" pitchFamily="34" charset="0"/>
                        </a:rPr>
                        <a:t>LAPTM5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143533057"/>
                  </a:ext>
                </a:extLst>
              </a:tr>
            </a:tbl>
          </a:graphicData>
        </a:graphic>
      </p:graphicFrame>
      <p:sp>
        <p:nvSpPr>
          <p:cNvPr id="137" name="Rectangle 136">
            <a:extLst>
              <a:ext uri="{FF2B5EF4-FFF2-40B4-BE49-F238E27FC236}">
                <a16:creationId xmlns:a16="http://schemas.microsoft.com/office/drawing/2014/main" id="{D56B70AB-AF7D-4176-B28F-E63376D53583}"/>
              </a:ext>
            </a:extLst>
          </p:cNvPr>
          <p:cNvSpPr/>
          <p:nvPr/>
        </p:nvSpPr>
        <p:spPr>
          <a:xfrm>
            <a:off x="9079106" y="19068007"/>
            <a:ext cx="5967420" cy="728435"/>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Information for 44 FFPE adenocarcinoma</a:t>
            </a:r>
          </a:p>
          <a:p>
            <a:pPr algn="ctr"/>
            <a:r>
              <a:rPr lang="en-US" sz="2200" b="1" dirty="0">
                <a:latin typeface="Arial" panose="020B0604020202020204" pitchFamily="34" charset="0"/>
                <a:cs typeface="Arial" panose="020B0604020202020204" pitchFamily="34" charset="0"/>
              </a:rPr>
              <a:t>colorectal cancer samples</a:t>
            </a:r>
          </a:p>
        </p:txBody>
      </p:sp>
      <p:sp>
        <p:nvSpPr>
          <p:cNvPr id="153" name="Rectangle 152">
            <a:extLst>
              <a:ext uri="{FF2B5EF4-FFF2-40B4-BE49-F238E27FC236}">
                <a16:creationId xmlns:a16="http://schemas.microsoft.com/office/drawing/2014/main" id="{78670F14-2413-436A-9F26-C24EE912678F}"/>
              </a:ext>
            </a:extLst>
          </p:cNvPr>
          <p:cNvSpPr/>
          <p:nvPr/>
        </p:nvSpPr>
        <p:spPr>
          <a:xfrm>
            <a:off x="9062659" y="25580313"/>
            <a:ext cx="5915889" cy="523220"/>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Colorectal cancer patient information from </a:t>
            </a:r>
            <a:r>
              <a:rPr lang="en-US" sz="1400" b="1" dirty="0" err="1">
                <a:latin typeface="Arial" panose="020B0604020202020204" pitchFamily="34" charset="0"/>
                <a:cs typeface="Arial" panose="020B0604020202020204" pitchFamily="34" charset="0"/>
              </a:rPr>
              <a:t>CellNetix</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RNA from 3X FFPE slides per sample were isolated using Qiagen </a:t>
            </a:r>
            <a:r>
              <a:rPr lang="en-US" sz="1400" dirty="0" err="1">
                <a:latin typeface="Arial" panose="020B0604020202020204" pitchFamily="34" charset="0"/>
                <a:cs typeface="Arial" panose="020B0604020202020204" pitchFamily="34" charset="0"/>
              </a:rPr>
              <a:t>Rneasy</a:t>
            </a:r>
            <a:r>
              <a:rPr lang="en-US" sz="1400" dirty="0">
                <a:latin typeface="Arial" panose="020B0604020202020204" pitchFamily="34" charset="0"/>
                <a:cs typeface="Arial" panose="020B0604020202020204" pitchFamily="34" charset="0"/>
              </a:rPr>
              <a:t> FFPE kit. </a:t>
            </a:r>
            <a:endParaRPr lang="en-US" sz="1400" b="1" dirty="0">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0A202C7E-5B08-47F2-BC28-388C819B789A}"/>
              </a:ext>
            </a:extLst>
          </p:cNvPr>
          <p:cNvSpPr/>
          <p:nvPr/>
        </p:nvSpPr>
        <p:spPr>
          <a:xfrm>
            <a:off x="22133291" y="19301286"/>
            <a:ext cx="9995189" cy="2031325"/>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Cluster map of samples profiled using IO Lymphocyte and Myeloid Activity Panels. </a:t>
            </a:r>
            <a:r>
              <a:rPr lang="en-US" sz="1400" dirty="0">
                <a:latin typeface="Arial" panose="020B0604020202020204" pitchFamily="34" charset="0"/>
                <a:cs typeface="Arial" panose="020B0604020202020204" pitchFamily="34" charset="0"/>
              </a:rPr>
              <a:t>44 colorectal cancer samples from </a:t>
            </a:r>
            <a:r>
              <a:rPr lang="en-US" sz="1400" dirty="0" err="1">
                <a:latin typeface="Arial" panose="020B0604020202020204" pitchFamily="34" charset="0"/>
                <a:cs typeface="Arial" panose="020B0604020202020204" pitchFamily="34" charset="0"/>
              </a:rPr>
              <a:t>CellNetix</a:t>
            </a:r>
            <a:r>
              <a:rPr lang="en-US" sz="1400" dirty="0">
                <a:latin typeface="Arial" panose="020B0604020202020204" pitchFamily="34" charset="0"/>
                <a:cs typeface="Arial" panose="020B0604020202020204" pitchFamily="34" charset="0"/>
              </a:rPr>
              <a:t> were multiplexed using the nCounter PlexSet Gene Expression assay.  The input amount per sample was 100 ng of purified RNA.  Each CRC sample was ran in duplicates in addition to a reference sample using the IO Lymphocyte Activity (96 gene targets) and IO Myeloid Activity (79 gene targets) panels in separate 96-well PCR plates.  Data was normalized to positive internal controls and normalized to a reference sample.  Using the Euclidean distance and average linkage method, two unsupervised cluster maps were generated using </a:t>
            </a:r>
            <a:r>
              <a:rPr lang="en-US" sz="1400" dirty="0" err="1">
                <a:latin typeface="Arial" panose="020B0604020202020204" pitchFamily="34" charset="0"/>
                <a:cs typeface="Arial" panose="020B0604020202020204" pitchFamily="34" charset="0"/>
              </a:rPr>
              <a:t>nSolver</a:t>
            </a:r>
            <a:r>
              <a:rPr lang="en-US" sz="1400" dirty="0">
                <a:latin typeface="Arial" panose="020B0604020202020204" pitchFamily="34" charset="0"/>
                <a:cs typeface="Arial" panose="020B0604020202020204" pitchFamily="34" charset="0"/>
              </a:rPr>
              <a:t> 4.0.  </a:t>
            </a:r>
            <a:r>
              <a:rPr lang="en-US" sz="1400" dirty="0" err="1">
                <a:latin typeface="Arial" panose="020B0604020202020204" pitchFamily="34" charset="0"/>
                <a:cs typeface="Arial" panose="020B0604020202020204" pitchFamily="34" charset="0"/>
              </a:rPr>
              <a:t>Clustermap</a:t>
            </a:r>
            <a:r>
              <a:rPr lang="en-US" sz="1400" dirty="0">
                <a:latin typeface="Arial" panose="020B0604020202020204" pitchFamily="34" charset="0"/>
                <a:cs typeface="Arial" panose="020B0604020202020204" pitchFamily="34" charset="0"/>
              </a:rPr>
              <a:t> A and </a:t>
            </a:r>
            <a:r>
              <a:rPr lang="en-US" sz="1400" dirty="0" err="1">
                <a:latin typeface="Arial" panose="020B0604020202020204" pitchFamily="34" charset="0"/>
                <a:cs typeface="Arial" panose="020B0604020202020204" pitchFamily="34" charset="0"/>
              </a:rPr>
              <a:t>clustermap</a:t>
            </a:r>
            <a:r>
              <a:rPr lang="en-US" sz="1400" dirty="0">
                <a:latin typeface="Arial" panose="020B0604020202020204" pitchFamily="34" charset="0"/>
                <a:cs typeface="Arial" panose="020B0604020202020204" pitchFamily="34" charset="0"/>
              </a:rPr>
              <a:t> B show the data for the IO Lymphocyte Activity and IO Myeloid Activity panels, respectively. As expected, technical CRC sample replicates are clustering together (with an average R</a:t>
            </a:r>
            <a:r>
              <a:rPr lang="en-US" sz="1400" baseline="30000" dirty="0">
                <a:latin typeface="Arial" panose="020B0604020202020204" pitchFamily="34" charset="0"/>
                <a:cs typeface="Arial" panose="020B0604020202020204" pitchFamily="34" charset="0"/>
              </a:rPr>
              <a:t>2 </a:t>
            </a:r>
            <a:r>
              <a:rPr lang="en-US" sz="1400" dirty="0">
                <a:latin typeface="Arial" panose="020B0604020202020204" pitchFamily="34" charset="0"/>
                <a:cs typeface="Arial" panose="020B0604020202020204" pitchFamily="34" charset="0"/>
              </a:rPr>
              <a:t>&gt; 0.95) demonstrating the reproducibility of the assay.  In addition, we are able to able to detect CRC samples with high levels of lymphocyte and myeloid activity.   </a:t>
            </a:r>
          </a:p>
        </p:txBody>
      </p:sp>
      <p:sp>
        <p:nvSpPr>
          <p:cNvPr id="155" name="Rectangle 154">
            <a:extLst>
              <a:ext uri="{FF2B5EF4-FFF2-40B4-BE49-F238E27FC236}">
                <a16:creationId xmlns:a16="http://schemas.microsoft.com/office/drawing/2014/main" id="{2817972B-D193-45C1-ACCC-CA7F12A6B794}"/>
              </a:ext>
            </a:extLst>
          </p:cNvPr>
          <p:cNvSpPr/>
          <p:nvPr/>
        </p:nvSpPr>
        <p:spPr>
          <a:xfrm>
            <a:off x="21918452" y="3647038"/>
            <a:ext cx="10403048" cy="896454"/>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cs typeface="Arial"/>
              </a:rPr>
              <a:t>96 targets profiled in 96 samples: nCounter PlexSet assay for gene expression generates up to 9,216 data points in a single nCounter run</a:t>
            </a:r>
          </a:p>
        </p:txBody>
      </p:sp>
      <p:sp>
        <p:nvSpPr>
          <p:cNvPr id="156" name="TextBox 155">
            <a:extLst>
              <a:ext uri="{FF2B5EF4-FFF2-40B4-BE49-F238E27FC236}">
                <a16:creationId xmlns:a16="http://schemas.microsoft.com/office/drawing/2014/main" id="{6845078C-2BC7-411E-B13A-E8418D73E06B}"/>
              </a:ext>
            </a:extLst>
          </p:cNvPr>
          <p:cNvSpPr txBox="1"/>
          <p:nvPr/>
        </p:nvSpPr>
        <p:spPr>
          <a:xfrm>
            <a:off x="1103286" y="22955522"/>
            <a:ext cx="3405214" cy="584775"/>
          </a:xfrm>
          <a:prstGeom prst="rect">
            <a:avLst/>
          </a:prstGeom>
          <a:solidFill>
            <a:srgbClr val="92D050"/>
          </a:solidFill>
          <a:ln>
            <a:solidFill>
              <a:schemeClr val="tx1">
                <a:lumMod val="95000"/>
                <a:lumOff val="5000"/>
              </a:schemeClr>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Steps 1 to Step 3 is about 30 minutes of hands-on time</a:t>
            </a:r>
            <a:endParaRPr lang="en-US" sz="1600" dirty="0">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B07B31AF-E9D2-45F3-B95B-BA97957F2932}"/>
              </a:ext>
            </a:extLst>
          </p:cNvPr>
          <p:cNvSpPr txBox="1"/>
          <p:nvPr/>
        </p:nvSpPr>
        <p:spPr>
          <a:xfrm>
            <a:off x="22751363" y="4781432"/>
            <a:ext cx="604653" cy="923330"/>
          </a:xfrm>
          <a:prstGeom prst="rect">
            <a:avLst/>
          </a:prstGeom>
          <a:noFill/>
        </p:spPr>
        <p:txBody>
          <a:bodyPr wrap="none" rtlCol="0">
            <a:spAutoFit/>
          </a:bodyPr>
          <a:lstStyle/>
          <a:p>
            <a:r>
              <a:rPr lang="en-US" sz="5400" b="1" dirty="0">
                <a:solidFill>
                  <a:srgbClr val="00B050"/>
                </a:solidFill>
              </a:rPr>
              <a:t>A</a:t>
            </a:r>
          </a:p>
        </p:txBody>
      </p:sp>
      <p:sp>
        <p:nvSpPr>
          <p:cNvPr id="158" name="TextBox 157">
            <a:extLst>
              <a:ext uri="{FF2B5EF4-FFF2-40B4-BE49-F238E27FC236}">
                <a16:creationId xmlns:a16="http://schemas.microsoft.com/office/drawing/2014/main" id="{74F1E75C-5F7B-41A5-848A-DDE222A4EEF2}"/>
              </a:ext>
            </a:extLst>
          </p:cNvPr>
          <p:cNvSpPr txBox="1"/>
          <p:nvPr/>
        </p:nvSpPr>
        <p:spPr>
          <a:xfrm>
            <a:off x="22561829" y="12641367"/>
            <a:ext cx="572593" cy="923330"/>
          </a:xfrm>
          <a:prstGeom prst="rect">
            <a:avLst/>
          </a:prstGeom>
          <a:noFill/>
        </p:spPr>
        <p:txBody>
          <a:bodyPr wrap="none" rtlCol="0">
            <a:spAutoFit/>
          </a:bodyPr>
          <a:lstStyle/>
          <a:p>
            <a:r>
              <a:rPr lang="en-US" sz="5400" b="1" dirty="0">
                <a:solidFill>
                  <a:srgbClr val="00B050"/>
                </a:solidFill>
              </a:rPr>
              <a:t>B</a:t>
            </a:r>
          </a:p>
        </p:txBody>
      </p:sp>
      <p:sp>
        <p:nvSpPr>
          <p:cNvPr id="60" name="Rectangle 59">
            <a:extLst>
              <a:ext uri="{FF2B5EF4-FFF2-40B4-BE49-F238E27FC236}">
                <a16:creationId xmlns:a16="http://schemas.microsoft.com/office/drawing/2014/main" id="{2817972B-D193-45C1-ACCC-CA7F12A6B794}"/>
              </a:ext>
            </a:extLst>
          </p:cNvPr>
          <p:cNvSpPr/>
          <p:nvPr/>
        </p:nvSpPr>
        <p:spPr>
          <a:xfrm>
            <a:off x="9136263" y="3667964"/>
            <a:ext cx="12065256" cy="892673"/>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nCounter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PlexSet</a:t>
            </a:r>
            <a:r>
              <a:rPr lang="en-US" sz="2400" b="1" dirty="0">
                <a:latin typeface="Arial" panose="020B0604020202020204" pitchFamily="34" charset="0"/>
                <a:cs typeface="Arial" panose="020B0604020202020204" pitchFamily="34" charset="0"/>
              </a:rPr>
              <a:t> suite of preselected pathway panels is a one stop shop for gene targets of interest but still allows for customization </a:t>
            </a:r>
          </a:p>
        </p:txBody>
      </p:sp>
      <p:pic>
        <p:nvPicPr>
          <p:cNvPr id="2" name="Picture 1"/>
          <p:cNvPicPr>
            <a:picLocks noChangeAspect="1"/>
          </p:cNvPicPr>
          <p:nvPr/>
        </p:nvPicPr>
        <p:blipFill>
          <a:blip r:embed="rId10"/>
          <a:stretch>
            <a:fillRect/>
          </a:stretch>
        </p:blipFill>
        <p:spPr>
          <a:xfrm>
            <a:off x="9246623" y="6247064"/>
            <a:ext cx="6923831" cy="6377213"/>
          </a:xfrm>
          <a:prstGeom prst="rect">
            <a:avLst/>
          </a:prstGeom>
        </p:spPr>
      </p:pic>
      <p:pic>
        <p:nvPicPr>
          <p:cNvPr id="3" name="Picture 2"/>
          <p:cNvPicPr>
            <a:picLocks noChangeAspect="1"/>
          </p:cNvPicPr>
          <p:nvPr/>
        </p:nvPicPr>
        <p:blipFill rotWithShape="1">
          <a:blip r:embed="rId11"/>
          <a:srcRect r="23473" b="6195"/>
          <a:stretch/>
        </p:blipFill>
        <p:spPr>
          <a:xfrm>
            <a:off x="16124804" y="6256409"/>
            <a:ext cx="4737954" cy="6324241"/>
          </a:xfrm>
          <a:prstGeom prst="rect">
            <a:avLst/>
          </a:prstGeom>
        </p:spPr>
      </p:pic>
      <p:sp>
        <p:nvSpPr>
          <p:cNvPr id="64" name="TextBox 63">
            <a:extLst>
              <a:ext uri="{FF2B5EF4-FFF2-40B4-BE49-F238E27FC236}">
                <a16:creationId xmlns:a16="http://schemas.microsoft.com/office/drawing/2014/main" id="{45B50561-2154-42E2-95B2-F1E6A15E465E}"/>
              </a:ext>
            </a:extLst>
          </p:cNvPr>
          <p:cNvSpPr txBox="1"/>
          <p:nvPr/>
        </p:nvSpPr>
        <p:spPr>
          <a:xfrm>
            <a:off x="9130800" y="4631367"/>
            <a:ext cx="11819154" cy="160043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Nanostring</a:t>
            </a:r>
            <a:r>
              <a:rPr lang="en-US" sz="1400" dirty="0">
                <a:latin typeface="Calibri" panose="020F050202020403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provides a list of 400 + preselected panels covering ~140 biological pathways and fields of interest for human, mouse, and rat samples</a:t>
            </a:r>
          </a:p>
          <a:p>
            <a:pPr marL="520700" indent="-177800">
              <a:buFont typeface="Arial" panose="020B0604020202020204" pitchFamily="34" charset="0"/>
              <a:buChar char="•"/>
            </a:pPr>
            <a:r>
              <a:rPr lang="en-US" sz="1400" dirty="0">
                <a:latin typeface="Arial" panose="020B0604020202020204" pitchFamily="34" charset="0"/>
                <a:cs typeface="Arial" panose="020B0604020202020204" pitchFamily="34" charset="0"/>
              </a:rPr>
              <a:t>Each panel contains up to 96 genes including housekeeping genes, chosen to comprehensively cover each pathway involved in the topic.</a:t>
            </a:r>
          </a:p>
          <a:p>
            <a:pPr marL="520700" indent="-177800">
              <a:buFont typeface="Arial" panose="020B0604020202020204" pitchFamily="34" charset="0"/>
              <a:buChar char="•"/>
            </a:pPr>
            <a:r>
              <a:rPr lang="en-US" sz="1400" dirty="0">
                <a:latin typeface="Arial" panose="020B0604020202020204" pitchFamily="34" charset="0"/>
                <a:cs typeface="Arial" panose="020B0604020202020204" pitchFamily="34" charset="0"/>
              </a:rPr>
              <a:t>All necessary controls and reference genes are included in each panel. </a:t>
            </a:r>
          </a:p>
          <a:p>
            <a:pPr marL="520700" indent="-177800">
              <a:buFont typeface="Arial" panose="020B0604020202020204" pitchFamily="34" charset="0"/>
              <a:buChar char="•"/>
            </a:pPr>
            <a:r>
              <a:rPr lang="en-US" sz="1400" b="1" dirty="0">
                <a:latin typeface="Arial" panose="020B0604020202020204" pitchFamily="34" charset="0"/>
                <a:cs typeface="Arial" panose="020B0604020202020204" pitchFamily="34" charset="0"/>
              </a:rPr>
              <a:t>Customize</a:t>
            </a:r>
            <a:r>
              <a:rPr lang="en-US" sz="1400" dirty="0">
                <a:latin typeface="Arial" panose="020B0604020202020204" pitchFamily="34" charset="0"/>
                <a:cs typeface="Arial" panose="020B0604020202020204" pitchFamily="34" charset="0"/>
              </a:rPr>
              <a:t> by adding additional genes of interest to the panels (or omitting genes that are not of interest).</a:t>
            </a:r>
          </a:p>
          <a:p>
            <a:pPr marL="520700" indent="-177800">
              <a:buFont typeface="Arial" panose="020B0604020202020204" pitchFamily="34" charset="0"/>
              <a:buChar char="•"/>
            </a:pPr>
            <a:r>
              <a:rPr lang="en-US" sz="1400" dirty="0">
                <a:latin typeface="Arial" panose="020B0604020202020204" pitchFamily="34" charset="0"/>
                <a:cs typeface="Arial" panose="020B0604020202020204" pitchFamily="34" charset="0"/>
              </a:rPr>
              <a:t>Up to 96 samples can be run in a single nCounter run.</a:t>
            </a:r>
          </a:p>
          <a:p>
            <a:pPr marL="520700" indent="-1778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a:r>
              <a:rPr lang="en-US" sz="1400" dirty="0">
                <a:latin typeface="Arial" panose="020B0604020202020204" pitchFamily="34" charset="0"/>
                <a:cs typeface="Arial" panose="020B0604020202020204" pitchFamily="34" charset="0"/>
              </a:rPr>
              <a:t>Compressed list is shown below:</a:t>
            </a:r>
          </a:p>
        </p:txBody>
      </p:sp>
      <p:graphicFrame>
        <p:nvGraphicFramePr>
          <p:cNvPr id="5" name="Table 4">
            <a:extLst>
              <a:ext uri="{FF2B5EF4-FFF2-40B4-BE49-F238E27FC236}">
                <a16:creationId xmlns:a16="http://schemas.microsoft.com/office/drawing/2014/main" id="{6E0EC20B-D974-4359-8DF2-94DF5620CDA7}"/>
              </a:ext>
            </a:extLst>
          </p:cNvPr>
          <p:cNvGraphicFramePr>
            <a:graphicFrameLocks noGrp="1"/>
          </p:cNvGraphicFramePr>
          <p:nvPr>
            <p:extLst>
              <p:ext uri="{D42A27DB-BD31-4B8C-83A1-F6EECF244321}">
                <p14:modId xmlns:p14="http://schemas.microsoft.com/office/powerpoint/2010/main" val="984734774"/>
              </p:ext>
            </p:extLst>
          </p:nvPr>
        </p:nvGraphicFramePr>
        <p:xfrm>
          <a:off x="9070884" y="19936545"/>
          <a:ext cx="5907664" cy="5553075"/>
        </p:xfrm>
        <a:graphic>
          <a:graphicData uri="http://schemas.openxmlformats.org/drawingml/2006/table">
            <a:tbl>
              <a:tblPr/>
              <a:tblGrid>
                <a:gridCol w="598843">
                  <a:extLst>
                    <a:ext uri="{9D8B030D-6E8A-4147-A177-3AD203B41FA5}">
                      <a16:colId xmlns:a16="http://schemas.microsoft.com/office/drawing/2014/main" val="1115428524"/>
                    </a:ext>
                  </a:extLst>
                </a:gridCol>
                <a:gridCol w="673700">
                  <a:extLst>
                    <a:ext uri="{9D8B030D-6E8A-4147-A177-3AD203B41FA5}">
                      <a16:colId xmlns:a16="http://schemas.microsoft.com/office/drawing/2014/main" val="2171752900"/>
                    </a:ext>
                  </a:extLst>
                </a:gridCol>
                <a:gridCol w="598843">
                  <a:extLst>
                    <a:ext uri="{9D8B030D-6E8A-4147-A177-3AD203B41FA5}">
                      <a16:colId xmlns:a16="http://schemas.microsoft.com/office/drawing/2014/main" val="376833690"/>
                    </a:ext>
                  </a:extLst>
                </a:gridCol>
                <a:gridCol w="860839">
                  <a:extLst>
                    <a:ext uri="{9D8B030D-6E8A-4147-A177-3AD203B41FA5}">
                      <a16:colId xmlns:a16="http://schemas.microsoft.com/office/drawing/2014/main" val="2941513683"/>
                    </a:ext>
                  </a:extLst>
                </a:gridCol>
                <a:gridCol w="281419">
                  <a:extLst>
                    <a:ext uri="{9D8B030D-6E8A-4147-A177-3AD203B41FA5}">
                      <a16:colId xmlns:a16="http://schemas.microsoft.com/office/drawing/2014/main" val="388719352"/>
                    </a:ext>
                  </a:extLst>
                </a:gridCol>
                <a:gridCol w="584585">
                  <a:extLst>
                    <a:ext uri="{9D8B030D-6E8A-4147-A177-3AD203B41FA5}">
                      <a16:colId xmlns:a16="http://schemas.microsoft.com/office/drawing/2014/main" val="3738630868"/>
                    </a:ext>
                  </a:extLst>
                </a:gridCol>
                <a:gridCol w="712908">
                  <a:extLst>
                    <a:ext uri="{9D8B030D-6E8A-4147-A177-3AD203B41FA5}">
                      <a16:colId xmlns:a16="http://schemas.microsoft.com/office/drawing/2014/main" val="2932870952"/>
                    </a:ext>
                  </a:extLst>
                </a:gridCol>
                <a:gridCol w="627360">
                  <a:extLst>
                    <a:ext uri="{9D8B030D-6E8A-4147-A177-3AD203B41FA5}">
                      <a16:colId xmlns:a16="http://schemas.microsoft.com/office/drawing/2014/main" val="4117623281"/>
                    </a:ext>
                  </a:extLst>
                </a:gridCol>
                <a:gridCol w="969167">
                  <a:extLst>
                    <a:ext uri="{9D8B030D-6E8A-4147-A177-3AD203B41FA5}">
                      <a16:colId xmlns:a16="http://schemas.microsoft.com/office/drawing/2014/main" val="1907900160"/>
                    </a:ext>
                  </a:extLst>
                </a:gridCol>
              </a:tblGrid>
              <a:tr h="426267">
                <a:tc>
                  <a:txBody>
                    <a:bodyPr/>
                    <a:lstStyle/>
                    <a:p>
                      <a:pPr algn="ctr" fontAlgn="ctr"/>
                      <a:r>
                        <a:rPr lang="en-US" sz="1400" b="1" i="0" u="none" strike="noStrike">
                          <a:solidFill>
                            <a:srgbClr val="000000"/>
                          </a:solidFill>
                          <a:effectLst/>
                          <a:latin typeface="Calibri" panose="020F0502020204030204" pitchFamily="34" charset="0"/>
                        </a:rPr>
                        <a:t>Well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effectLst/>
                          <a:latin typeface="Calibri" panose="020F0502020204030204" pitchFamily="34" charset="0"/>
                        </a:rPr>
                        <a:t>Block Label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effectLst/>
                          <a:latin typeface="Calibri" panose="020F0502020204030204" pitchFamily="34" charset="0"/>
                        </a:rPr>
                        <a:t>Tumor Area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effectLst/>
                          <a:latin typeface="Calibri" panose="020F0502020204030204" pitchFamily="34" charset="0"/>
                        </a:rPr>
                        <a:t>Tumor Cellularity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dirty="0">
                          <a:solidFill>
                            <a:srgbClr val="000000"/>
                          </a:solidFill>
                          <a:effectLst/>
                          <a:latin typeface="Calibri" panose="020F0502020204030204" pitchFamily="34" charset="0"/>
                        </a:rPr>
                        <a:t>Well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effectLst/>
                          <a:latin typeface="Calibri" panose="020F0502020204030204" pitchFamily="34" charset="0"/>
                        </a:rPr>
                        <a:t>Block Label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a:solidFill>
                            <a:srgbClr val="000000"/>
                          </a:solidFill>
                          <a:effectLst/>
                          <a:latin typeface="Calibri" panose="020F0502020204030204" pitchFamily="34" charset="0"/>
                        </a:rPr>
                        <a:t>Tumor Area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panose="020F0502020204030204" pitchFamily="34" charset="0"/>
                        </a:rPr>
                        <a:t>Tumor Cellularity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2619003"/>
                  </a:ext>
                </a:extLst>
              </a:tr>
              <a:tr h="146256">
                <a:tc>
                  <a:txBody>
                    <a:bodyPr/>
                    <a:lstStyle/>
                    <a:p>
                      <a:pPr algn="ctr" fontAlgn="ctr"/>
                      <a:r>
                        <a:rPr lang="en-US" sz="1400" b="1" i="0" u="none" strike="noStrike">
                          <a:solidFill>
                            <a:srgbClr val="000000"/>
                          </a:solidFill>
                          <a:effectLst/>
                          <a:latin typeface="Calibri" panose="020F0502020204030204" pitchFamily="34" charset="0"/>
                        </a:rPr>
                        <a:t>A02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197260"/>
                  </a:ext>
                </a:extLst>
              </a:tr>
              <a:tr h="146256">
                <a:tc>
                  <a:txBody>
                    <a:bodyPr/>
                    <a:lstStyle/>
                    <a:p>
                      <a:pPr algn="ctr" fontAlgn="ctr"/>
                      <a:r>
                        <a:rPr lang="en-US" sz="1400" b="1" i="0" u="none" strike="noStrike">
                          <a:solidFill>
                            <a:srgbClr val="000000"/>
                          </a:solidFill>
                          <a:effectLst/>
                          <a:latin typeface="Calibri" panose="020F0502020204030204" pitchFamily="34" charset="0"/>
                        </a:rPr>
                        <a:t>A03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16-1032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175285"/>
                  </a:ext>
                </a:extLst>
              </a:tr>
              <a:tr h="146256">
                <a:tc>
                  <a:txBody>
                    <a:bodyPr/>
                    <a:lstStyle/>
                    <a:p>
                      <a:pPr algn="ctr" fontAlgn="ctr"/>
                      <a:r>
                        <a:rPr lang="en-US" sz="1400" b="1" i="0" u="none" strike="noStrike">
                          <a:solidFill>
                            <a:srgbClr val="000000"/>
                          </a:solidFill>
                          <a:effectLst/>
                          <a:latin typeface="Calibri" panose="020F0502020204030204" pitchFamily="34" charset="0"/>
                        </a:rPr>
                        <a:t>A04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C04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328046"/>
                  </a:ext>
                </a:extLst>
              </a:tr>
              <a:tr h="146256">
                <a:tc>
                  <a:txBody>
                    <a:bodyPr/>
                    <a:lstStyle/>
                    <a:p>
                      <a:pPr algn="ctr" fontAlgn="ctr"/>
                      <a:r>
                        <a:rPr lang="en-US" sz="1400" b="1" i="0" u="none" strike="noStrike">
                          <a:solidFill>
                            <a:srgbClr val="000000"/>
                          </a:solidFill>
                          <a:effectLst/>
                          <a:latin typeface="Calibri" panose="020F0502020204030204" pitchFamily="34" charset="0"/>
                        </a:rPr>
                        <a:t>A05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015964"/>
                  </a:ext>
                </a:extLst>
              </a:tr>
              <a:tr h="146256">
                <a:tc>
                  <a:txBody>
                    <a:bodyPr/>
                    <a:lstStyle/>
                    <a:p>
                      <a:pPr algn="ctr" fontAlgn="ctr"/>
                      <a:r>
                        <a:rPr lang="en-US" sz="1400" b="1" i="0" u="none" strike="noStrike">
                          <a:solidFill>
                            <a:srgbClr val="000000"/>
                          </a:solidFill>
                          <a:effectLst/>
                          <a:latin typeface="Calibri" panose="020F0502020204030204" pitchFamily="34" charset="0"/>
                        </a:rPr>
                        <a:t>A06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17443"/>
                  </a:ext>
                </a:extLst>
              </a:tr>
              <a:tr h="146256">
                <a:tc>
                  <a:txBody>
                    <a:bodyPr/>
                    <a:lstStyle/>
                    <a:p>
                      <a:pPr algn="ctr" fontAlgn="ctr"/>
                      <a:r>
                        <a:rPr lang="en-US" sz="1400" b="1" i="0" u="none" strike="noStrike">
                          <a:solidFill>
                            <a:srgbClr val="000000"/>
                          </a:solidFill>
                          <a:effectLst/>
                          <a:latin typeface="Calibri" panose="020F0502020204030204" pitchFamily="34" charset="0"/>
                        </a:rPr>
                        <a:t>A07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785816"/>
                  </a:ext>
                </a:extLst>
              </a:tr>
              <a:tr h="146256">
                <a:tc>
                  <a:txBody>
                    <a:bodyPr/>
                    <a:lstStyle/>
                    <a:p>
                      <a:pPr algn="ctr" fontAlgn="ctr"/>
                      <a:r>
                        <a:rPr lang="en-US" sz="1400" b="1" i="0" u="none" strike="noStrike">
                          <a:solidFill>
                            <a:srgbClr val="000000"/>
                          </a:solidFill>
                          <a:effectLst/>
                          <a:latin typeface="Calibri" panose="020F0502020204030204" pitchFamily="34" charset="0"/>
                        </a:rPr>
                        <a:t>A08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762149"/>
                  </a:ext>
                </a:extLst>
              </a:tr>
              <a:tr h="146256">
                <a:tc>
                  <a:txBody>
                    <a:bodyPr/>
                    <a:lstStyle/>
                    <a:p>
                      <a:pPr algn="ctr" fontAlgn="ctr"/>
                      <a:r>
                        <a:rPr lang="en-US" sz="1400" b="1" i="0" u="none" strike="noStrike">
                          <a:solidFill>
                            <a:srgbClr val="000000"/>
                          </a:solidFill>
                          <a:effectLst/>
                          <a:latin typeface="Calibri" panose="020F0502020204030204" pitchFamily="34" charset="0"/>
                        </a:rPr>
                        <a:t>A09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500584"/>
                  </a:ext>
                </a:extLst>
              </a:tr>
              <a:tr h="146256">
                <a:tc>
                  <a:txBody>
                    <a:bodyPr/>
                    <a:lstStyle/>
                    <a:p>
                      <a:pPr algn="ctr" fontAlgn="ctr"/>
                      <a:r>
                        <a:rPr lang="en-US" sz="1400" b="1" i="0" u="none" strike="noStrike">
                          <a:solidFill>
                            <a:srgbClr val="000000"/>
                          </a:solidFill>
                          <a:effectLst/>
                          <a:latin typeface="Calibri" panose="020F0502020204030204" pitchFamily="34" charset="0"/>
                        </a:rPr>
                        <a:t>A10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885142"/>
                  </a:ext>
                </a:extLst>
              </a:tr>
              <a:tr h="146256">
                <a:tc>
                  <a:txBody>
                    <a:bodyPr/>
                    <a:lstStyle/>
                    <a:p>
                      <a:pPr algn="ctr" fontAlgn="ctr"/>
                      <a:r>
                        <a:rPr lang="en-US" sz="1400" b="1" i="0" u="none" strike="noStrike">
                          <a:solidFill>
                            <a:srgbClr val="000000"/>
                          </a:solidFill>
                          <a:effectLst/>
                          <a:latin typeface="Calibri" panose="020F0502020204030204" pitchFamily="34" charset="0"/>
                        </a:rPr>
                        <a:t>A11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875856"/>
                  </a:ext>
                </a:extLst>
              </a:tr>
              <a:tr h="146256">
                <a:tc>
                  <a:txBody>
                    <a:bodyPr/>
                    <a:lstStyle/>
                    <a:p>
                      <a:pPr algn="ctr" fontAlgn="ctr"/>
                      <a:r>
                        <a:rPr lang="en-US" sz="1400" b="1" i="0" u="none" strike="noStrike">
                          <a:solidFill>
                            <a:srgbClr val="000000"/>
                          </a:solidFill>
                          <a:effectLst/>
                          <a:latin typeface="Calibri" panose="020F0502020204030204" pitchFamily="34" charset="0"/>
                        </a:rPr>
                        <a:t>A12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862136"/>
                  </a:ext>
                </a:extLst>
              </a:tr>
              <a:tr h="146256">
                <a:tc>
                  <a:txBody>
                    <a:bodyPr/>
                    <a:lstStyle/>
                    <a:p>
                      <a:pPr algn="ctr" fontAlgn="b"/>
                      <a:r>
                        <a:rPr lang="en-US" sz="1400" b="1" i="0" u="none" strike="noStrike">
                          <a:solidFill>
                            <a:srgbClr val="000000"/>
                          </a:solidFill>
                          <a:effectLst/>
                          <a:latin typeface="Calibri" panose="020F0502020204030204" pitchFamily="34" charset="0"/>
                        </a:rPr>
                        <a:t>B02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620189"/>
                  </a:ext>
                </a:extLst>
              </a:tr>
              <a:tr h="146256">
                <a:tc>
                  <a:txBody>
                    <a:bodyPr/>
                    <a:lstStyle/>
                    <a:p>
                      <a:pPr algn="ctr" fontAlgn="b"/>
                      <a:r>
                        <a:rPr lang="en-US" sz="1400" b="1" i="0" u="none" strike="noStrike">
                          <a:solidFill>
                            <a:srgbClr val="000000"/>
                          </a:solidFill>
                          <a:effectLst/>
                          <a:latin typeface="Calibri" panose="020F0502020204030204" pitchFamily="34" charset="0"/>
                        </a:rPr>
                        <a:t>B03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183767"/>
                  </a:ext>
                </a:extLst>
              </a:tr>
              <a:tr h="146256">
                <a:tc>
                  <a:txBody>
                    <a:bodyPr/>
                    <a:lstStyle/>
                    <a:p>
                      <a:pPr algn="ctr" fontAlgn="b"/>
                      <a:r>
                        <a:rPr lang="en-US" sz="1400" b="1" i="0" u="none" strike="noStrike">
                          <a:solidFill>
                            <a:srgbClr val="000000"/>
                          </a:solidFill>
                          <a:effectLst/>
                          <a:latin typeface="Calibri" panose="020F0502020204030204" pitchFamily="34" charset="0"/>
                        </a:rPr>
                        <a:t>B04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659249"/>
                  </a:ext>
                </a:extLst>
              </a:tr>
              <a:tr h="146256">
                <a:tc>
                  <a:txBody>
                    <a:bodyPr/>
                    <a:lstStyle/>
                    <a:p>
                      <a:pPr algn="ctr" fontAlgn="b"/>
                      <a:r>
                        <a:rPr lang="en-US" sz="1400" b="1" i="0" u="none" strike="noStrike">
                          <a:solidFill>
                            <a:srgbClr val="000000"/>
                          </a:solidFill>
                          <a:effectLst/>
                          <a:latin typeface="Calibri" panose="020F0502020204030204" pitchFamily="34" charset="0"/>
                        </a:rPr>
                        <a:t>B05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123477"/>
                  </a:ext>
                </a:extLst>
              </a:tr>
              <a:tr h="146256">
                <a:tc>
                  <a:txBody>
                    <a:bodyPr/>
                    <a:lstStyle/>
                    <a:p>
                      <a:pPr algn="ctr" fontAlgn="b"/>
                      <a:r>
                        <a:rPr lang="en-US" sz="1400" b="1" i="0" u="none" strike="noStrike">
                          <a:solidFill>
                            <a:srgbClr val="000000"/>
                          </a:solidFill>
                          <a:effectLst/>
                          <a:latin typeface="Calibri" panose="020F0502020204030204" pitchFamily="34" charset="0"/>
                        </a:rPr>
                        <a:t>B06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137040"/>
                  </a:ext>
                </a:extLst>
              </a:tr>
              <a:tr h="146256">
                <a:tc>
                  <a:txBody>
                    <a:bodyPr/>
                    <a:lstStyle/>
                    <a:p>
                      <a:pPr algn="ctr" fontAlgn="b"/>
                      <a:r>
                        <a:rPr lang="en-US" sz="1400" b="1" i="0" u="none" strike="noStrike">
                          <a:solidFill>
                            <a:srgbClr val="000000"/>
                          </a:solidFill>
                          <a:effectLst/>
                          <a:latin typeface="Calibri" panose="020F0502020204030204" pitchFamily="34" charset="0"/>
                        </a:rPr>
                        <a:t>B07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634344"/>
                  </a:ext>
                </a:extLst>
              </a:tr>
              <a:tr h="146256">
                <a:tc>
                  <a:txBody>
                    <a:bodyPr/>
                    <a:lstStyle/>
                    <a:p>
                      <a:pPr algn="ctr" fontAlgn="b"/>
                      <a:r>
                        <a:rPr lang="en-US" sz="1400" b="1" i="0" u="none" strike="noStrike">
                          <a:solidFill>
                            <a:srgbClr val="000000"/>
                          </a:solidFill>
                          <a:effectLst/>
                          <a:latin typeface="Calibri" panose="020F0502020204030204" pitchFamily="34" charset="0"/>
                        </a:rPr>
                        <a:t>B08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061692"/>
                  </a:ext>
                </a:extLst>
              </a:tr>
              <a:tr h="146256">
                <a:tc>
                  <a:txBody>
                    <a:bodyPr/>
                    <a:lstStyle/>
                    <a:p>
                      <a:pPr algn="ctr" fontAlgn="b"/>
                      <a:r>
                        <a:rPr lang="en-US" sz="1400" b="1" i="0" u="none" strike="noStrike">
                          <a:solidFill>
                            <a:srgbClr val="000000"/>
                          </a:solidFill>
                          <a:effectLst/>
                          <a:latin typeface="Calibri" panose="020F0502020204030204" pitchFamily="34" charset="0"/>
                        </a:rPr>
                        <a:t>B09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163407"/>
                  </a:ext>
                </a:extLst>
              </a:tr>
              <a:tr h="146256">
                <a:tc>
                  <a:txBody>
                    <a:bodyPr/>
                    <a:lstStyle/>
                    <a:p>
                      <a:pPr algn="ctr" fontAlgn="b"/>
                      <a:r>
                        <a:rPr lang="en-US" sz="1400" b="1" i="0" u="none" strike="noStrike">
                          <a:solidFill>
                            <a:srgbClr val="000000"/>
                          </a:solidFill>
                          <a:effectLst/>
                          <a:latin typeface="Calibri" panose="020F0502020204030204" pitchFamily="34" charset="0"/>
                        </a:rPr>
                        <a:t>B10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405865"/>
                  </a:ext>
                </a:extLst>
              </a:tr>
              <a:tr h="146256">
                <a:tc>
                  <a:txBody>
                    <a:bodyPr/>
                    <a:lstStyle/>
                    <a:p>
                      <a:pPr algn="ctr" fontAlgn="b"/>
                      <a:r>
                        <a:rPr lang="en-US" sz="1400" b="1" i="0" u="none" strike="noStrike">
                          <a:solidFill>
                            <a:srgbClr val="000000"/>
                          </a:solidFill>
                          <a:effectLst/>
                          <a:latin typeface="Calibri" panose="020F0502020204030204" pitchFamily="34" charset="0"/>
                        </a:rPr>
                        <a:t>B11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16-237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848392"/>
                  </a:ext>
                </a:extLst>
              </a:tr>
              <a:tr h="146256">
                <a:tc>
                  <a:txBody>
                    <a:bodyPr/>
                    <a:lstStyle/>
                    <a:p>
                      <a:pPr algn="ctr" fontAlgn="b"/>
                      <a:r>
                        <a:rPr lang="en-US" sz="1400" b="1" i="0" u="none" strike="noStrike">
                          <a:solidFill>
                            <a:srgbClr val="000000"/>
                          </a:solidFill>
                          <a:effectLst/>
                          <a:latin typeface="Calibri" panose="020F0502020204030204" pitchFamily="34" charset="0"/>
                        </a:rPr>
                        <a:t>B12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443400"/>
                  </a:ext>
                </a:extLst>
              </a:tr>
            </a:tbl>
          </a:graphicData>
        </a:graphic>
      </p:graphicFrame>
      <p:sp>
        <p:nvSpPr>
          <p:cNvPr id="78" name="Rectangle 77">
            <a:extLst>
              <a:ext uri="{FF2B5EF4-FFF2-40B4-BE49-F238E27FC236}">
                <a16:creationId xmlns:a16="http://schemas.microsoft.com/office/drawing/2014/main" id="{398CC8C3-577E-4A65-BD8C-40423C7AA4F7}"/>
              </a:ext>
            </a:extLst>
          </p:cNvPr>
          <p:cNvSpPr/>
          <p:nvPr/>
        </p:nvSpPr>
        <p:spPr>
          <a:xfrm>
            <a:off x="15287932" y="19068007"/>
            <a:ext cx="5967420" cy="728435"/>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Highly reproducible results with average </a:t>
            </a:r>
          </a:p>
          <a:p>
            <a:pPr algn="ctr"/>
            <a:r>
              <a:rPr lang="en-US" sz="2200" b="1" dirty="0">
                <a:latin typeface="Arial" panose="020B0604020202020204" pitchFamily="34" charset="0"/>
                <a:cs typeface="Arial" panose="020B0604020202020204" pitchFamily="34" charset="0"/>
              </a:rPr>
              <a:t>R</a:t>
            </a:r>
            <a:r>
              <a:rPr lang="en-US" sz="2200" b="1" baseline="30000" dirty="0">
                <a:latin typeface="Arial" panose="020B0604020202020204" pitchFamily="34" charset="0"/>
                <a:cs typeface="Arial" panose="020B0604020202020204" pitchFamily="34" charset="0"/>
              </a:rPr>
              <a:t>2</a:t>
            </a:r>
            <a:r>
              <a:rPr lang="en-US" sz="2200" b="1" dirty="0">
                <a:latin typeface="Arial" panose="020B0604020202020204" pitchFamily="34" charset="0"/>
                <a:cs typeface="Arial" panose="020B0604020202020204" pitchFamily="34" charset="0"/>
              </a:rPr>
              <a:t> &gt;95% between all technical replicates </a:t>
            </a:r>
          </a:p>
        </p:txBody>
      </p:sp>
      <p:graphicFrame>
        <p:nvGraphicFramePr>
          <p:cNvPr id="80" name="Chart 79">
            <a:extLst>
              <a:ext uri="{FF2B5EF4-FFF2-40B4-BE49-F238E27FC236}">
                <a16:creationId xmlns:a16="http://schemas.microsoft.com/office/drawing/2014/main" id="{6B6249A3-7CC9-4B91-BC21-A268F7FC5E3E}"/>
              </a:ext>
            </a:extLst>
          </p:cNvPr>
          <p:cNvGraphicFramePr>
            <a:graphicFrameLocks/>
          </p:cNvGraphicFramePr>
          <p:nvPr>
            <p:extLst>
              <p:ext uri="{D42A27DB-BD31-4B8C-83A1-F6EECF244321}">
                <p14:modId xmlns:p14="http://schemas.microsoft.com/office/powerpoint/2010/main" val="1678833589"/>
              </p:ext>
            </p:extLst>
          </p:nvPr>
        </p:nvGraphicFramePr>
        <p:xfrm>
          <a:off x="9191517" y="27112217"/>
          <a:ext cx="11971902" cy="2818588"/>
        </p:xfrm>
        <a:graphic>
          <a:graphicData uri="http://schemas.openxmlformats.org/drawingml/2006/chart">
            <c:chart xmlns:c="http://schemas.openxmlformats.org/drawingml/2006/chart" xmlns:r="http://schemas.openxmlformats.org/officeDocument/2006/relationships" r:id="rId12"/>
          </a:graphicData>
        </a:graphic>
      </p:graphicFrame>
      <p:grpSp>
        <p:nvGrpSpPr>
          <p:cNvPr id="39" name="Group 38">
            <a:extLst>
              <a:ext uri="{FF2B5EF4-FFF2-40B4-BE49-F238E27FC236}">
                <a16:creationId xmlns:a16="http://schemas.microsoft.com/office/drawing/2014/main" id="{33AA213D-5082-49FE-8220-8D2779926650}"/>
              </a:ext>
            </a:extLst>
          </p:cNvPr>
          <p:cNvGrpSpPr/>
          <p:nvPr/>
        </p:nvGrpSpPr>
        <p:grpSpPr>
          <a:xfrm>
            <a:off x="15236633" y="20007412"/>
            <a:ext cx="5737726" cy="5869986"/>
            <a:chOff x="14730669" y="19961084"/>
            <a:chExt cx="5737726" cy="5869986"/>
          </a:xfrm>
        </p:grpSpPr>
        <p:graphicFrame>
          <p:nvGraphicFramePr>
            <p:cNvPr id="96" name="Chart 95">
              <a:extLst>
                <a:ext uri="{FF2B5EF4-FFF2-40B4-BE49-F238E27FC236}">
                  <a16:creationId xmlns:a16="http://schemas.microsoft.com/office/drawing/2014/main" id="{20D80A8F-34CF-49ED-88F5-1912DB7A63B1}"/>
                </a:ext>
              </a:extLst>
            </p:cNvPr>
            <p:cNvGraphicFramePr>
              <a:graphicFrameLocks/>
            </p:cNvGraphicFramePr>
            <p:nvPr>
              <p:extLst>
                <p:ext uri="{D42A27DB-BD31-4B8C-83A1-F6EECF244321}">
                  <p14:modId xmlns:p14="http://schemas.microsoft.com/office/powerpoint/2010/main" val="3223990464"/>
                </p:ext>
              </p:extLst>
            </p:nvPr>
          </p:nvGraphicFramePr>
          <p:xfrm>
            <a:off x="14765448" y="22842935"/>
            <a:ext cx="2743200" cy="2743200"/>
          </p:xfrm>
          <a:graphic>
            <a:graphicData uri="http://schemas.openxmlformats.org/drawingml/2006/chart">
              <c:chart xmlns:c="http://schemas.openxmlformats.org/drawingml/2006/chart" xmlns:r="http://schemas.openxmlformats.org/officeDocument/2006/relationships" r:id="rId13"/>
            </a:graphicData>
          </a:graphic>
        </p:graphicFrame>
        <p:pic>
          <p:nvPicPr>
            <p:cNvPr id="27" name="Picture 26">
              <a:extLst>
                <a:ext uri="{FF2B5EF4-FFF2-40B4-BE49-F238E27FC236}">
                  <a16:creationId xmlns:a16="http://schemas.microsoft.com/office/drawing/2014/main" id="{78C8E5BB-95B0-4E14-994D-C1D4653A83F9}"/>
                </a:ext>
              </a:extLst>
            </p:cNvPr>
            <p:cNvPicPr>
              <a:picLocks noChangeAspect="1"/>
            </p:cNvPicPr>
            <p:nvPr/>
          </p:nvPicPr>
          <p:blipFill rotWithShape="1">
            <a:blip r:embed="rId14"/>
            <a:srcRect b="51513"/>
            <a:stretch/>
          </p:blipFill>
          <p:spPr>
            <a:xfrm>
              <a:off x="14761399" y="25471353"/>
              <a:ext cx="3008246" cy="359717"/>
            </a:xfrm>
            <a:prstGeom prst="rect">
              <a:avLst/>
            </a:prstGeom>
          </p:spPr>
        </p:pic>
        <p:graphicFrame>
          <p:nvGraphicFramePr>
            <p:cNvPr id="95" name="Chart 94">
              <a:extLst>
                <a:ext uri="{FF2B5EF4-FFF2-40B4-BE49-F238E27FC236}">
                  <a16:creationId xmlns:a16="http://schemas.microsoft.com/office/drawing/2014/main" id="{4DCE9421-AFFC-4D3D-BEBD-220081DB7FED}"/>
                </a:ext>
              </a:extLst>
            </p:cNvPr>
            <p:cNvGraphicFramePr>
              <a:graphicFrameLocks/>
            </p:cNvGraphicFramePr>
            <p:nvPr>
              <p:extLst>
                <p:ext uri="{D42A27DB-BD31-4B8C-83A1-F6EECF244321}">
                  <p14:modId xmlns:p14="http://schemas.microsoft.com/office/powerpoint/2010/main" val="284583197"/>
                </p:ext>
              </p:extLst>
            </p:nvPr>
          </p:nvGraphicFramePr>
          <p:xfrm>
            <a:off x="14730669" y="19977820"/>
            <a:ext cx="2743200" cy="27432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97" name="Chart 96">
              <a:extLst>
                <a:ext uri="{FF2B5EF4-FFF2-40B4-BE49-F238E27FC236}">
                  <a16:creationId xmlns:a16="http://schemas.microsoft.com/office/drawing/2014/main" id="{D527FC11-9DAC-44BA-9726-B94BBA1830B2}"/>
                </a:ext>
              </a:extLst>
            </p:cNvPr>
            <p:cNvGraphicFramePr>
              <a:graphicFrameLocks/>
            </p:cNvGraphicFramePr>
            <p:nvPr>
              <p:extLst>
                <p:ext uri="{D42A27DB-BD31-4B8C-83A1-F6EECF244321}">
                  <p14:modId xmlns:p14="http://schemas.microsoft.com/office/powerpoint/2010/main" val="3353773677"/>
                </p:ext>
              </p:extLst>
            </p:nvPr>
          </p:nvGraphicFramePr>
          <p:xfrm>
            <a:off x="17725195" y="19961084"/>
            <a:ext cx="2743200" cy="27432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98" name="Chart 97">
              <a:extLst>
                <a:ext uri="{FF2B5EF4-FFF2-40B4-BE49-F238E27FC236}">
                  <a16:creationId xmlns:a16="http://schemas.microsoft.com/office/drawing/2014/main" id="{667C50A7-F636-467E-BE32-0AA14C228E49}"/>
                </a:ext>
              </a:extLst>
            </p:cNvPr>
            <p:cNvGraphicFramePr>
              <a:graphicFrameLocks/>
            </p:cNvGraphicFramePr>
            <p:nvPr>
              <p:extLst>
                <p:ext uri="{D42A27DB-BD31-4B8C-83A1-F6EECF244321}">
                  <p14:modId xmlns:p14="http://schemas.microsoft.com/office/powerpoint/2010/main" val="3879601179"/>
                </p:ext>
              </p:extLst>
            </p:nvPr>
          </p:nvGraphicFramePr>
          <p:xfrm>
            <a:off x="17725195" y="22742346"/>
            <a:ext cx="2743200" cy="2743200"/>
          </p:xfrm>
          <a:graphic>
            <a:graphicData uri="http://schemas.openxmlformats.org/drawingml/2006/chart">
              <c:chart xmlns:c="http://schemas.openxmlformats.org/drawingml/2006/chart" xmlns:r="http://schemas.openxmlformats.org/officeDocument/2006/relationships" r:id="rId17"/>
            </a:graphicData>
          </a:graphic>
        </p:graphicFrame>
        <p:pic>
          <p:nvPicPr>
            <p:cNvPr id="99" name="Picture 98">
              <a:extLst>
                <a:ext uri="{FF2B5EF4-FFF2-40B4-BE49-F238E27FC236}">
                  <a16:creationId xmlns:a16="http://schemas.microsoft.com/office/drawing/2014/main" id="{889FFF25-4E10-441F-98A8-09D132FD8089}"/>
                </a:ext>
              </a:extLst>
            </p:cNvPr>
            <p:cNvPicPr>
              <a:picLocks noChangeAspect="1"/>
            </p:cNvPicPr>
            <p:nvPr/>
          </p:nvPicPr>
          <p:blipFill rotWithShape="1">
            <a:blip r:embed="rId14"/>
            <a:srcRect t="52581" r="14559"/>
            <a:stretch/>
          </p:blipFill>
          <p:spPr>
            <a:xfrm>
              <a:off x="17797729" y="25461424"/>
              <a:ext cx="2570271" cy="351798"/>
            </a:xfrm>
            <a:prstGeom prst="rect">
              <a:avLst/>
            </a:prstGeom>
          </p:spPr>
        </p:pic>
      </p:grpSp>
      <p:sp>
        <p:nvSpPr>
          <p:cNvPr id="108" name="Rectangle 107">
            <a:extLst>
              <a:ext uri="{FF2B5EF4-FFF2-40B4-BE49-F238E27FC236}">
                <a16:creationId xmlns:a16="http://schemas.microsoft.com/office/drawing/2014/main" id="{6631D1DB-C5A4-488F-9E0B-FE3329354DBF}"/>
              </a:ext>
            </a:extLst>
          </p:cNvPr>
          <p:cNvSpPr/>
          <p:nvPr/>
        </p:nvSpPr>
        <p:spPr>
          <a:xfrm>
            <a:off x="15207993" y="25953813"/>
            <a:ext cx="6168037" cy="1169551"/>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R</a:t>
            </a:r>
            <a:r>
              <a:rPr lang="en-US" sz="1400" b="1" baseline="30000" dirty="0">
                <a:latin typeface="Arial" panose="020B0604020202020204" pitchFamily="34" charset="0"/>
                <a:cs typeface="Arial" panose="020B0604020202020204" pitchFamily="34" charset="0"/>
              </a:rPr>
              <a:t>2 </a:t>
            </a:r>
            <a:r>
              <a:rPr lang="en-US" sz="1400" b="1" dirty="0">
                <a:latin typeface="Arial" panose="020B0604020202020204" pitchFamily="34" charset="0"/>
                <a:cs typeface="Arial" panose="020B0604020202020204" pitchFamily="34" charset="0"/>
              </a:rPr>
              <a:t>values between technical replicates.  </a:t>
            </a:r>
            <a:r>
              <a:rPr lang="en-US" sz="1400" dirty="0">
                <a:latin typeface="Arial" panose="020B0604020202020204" pitchFamily="34" charset="0"/>
                <a:cs typeface="Arial" panose="020B0604020202020204" pitchFamily="34" charset="0"/>
              </a:rPr>
              <a:t>The scatter plot figure above show four representative scatter plots between technical replicates ran using PlexSet-96 assay.  The bar plot figure below show R</a:t>
            </a:r>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values between all technical replicates ran on Lymphocyte and Myeloid Activity Panels using the nCounter PlexSet-96 Assay.  </a:t>
            </a:r>
            <a:endParaRPr lang="en-US" sz="1400" b="1"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57A107C-E876-4A74-82E7-2862B35E7988}"/>
              </a:ext>
            </a:extLst>
          </p:cNvPr>
          <p:cNvGrpSpPr/>
          <p:nvPr/>
        </p:nvGrpSpPr>
        <p:grpSpPr>
          <a:xfrm>
            <a:off x="23053690" y="4687695"/>
            <a:ext cx="8922390" cy="7721806"/>
            <a:chOff x="21044717" y="4314559"/>
            <a:chExt cx="11388734" cy="9856283"/>
          </a:xfrm>
        </p:grpSpPr>
        <p:pic>
          <p:nvPicPr>
            <p:cNvPr id="143" name="Picture 142">
              <a:extLst>
                <a:ext uri="{FF2B5EF4-FFF2-40B4-BE49-F238E27FC236}">
                  <a16:creationId xmlns:a16="http://schemas.microsoft.com/office/drawing/2014/main" id="{0F6C3599-F85A-4FD6-A017-D14B2B228F41}"/>
                </a:ext>
              </a:extLst>
            </p:cNvPr>
            <p:cNvPicPr>
              <a:picLocks noChangeAspect="1"/>
            </p:cNvPicPr>
            <p:nvPr/>
          </p:nvPicPr>
          <p:blipFill rotWithShape="1">
            <a:blip r:embed="rId18"/>
            <a:srcRect l="29880" t="30699" b="67861"/>
            <a:stretch/>
          </p:blipFill>
          <p:spPr>
            <a:xfrm>
              <a:off x="22562138" y="5301921"/>
              <a:ext cx="8349496" cy="190526"/>
            </a:xfrm>
            <a:prstGeom prst="rect">
              <a:avLst/>
            </a:prstGeom>
          </p:spPr>
        </p:pic>
        <p:pic>
          <p:nvPicPr>
            <p:cNvPr id="144" name="Picture 143">
              <a:extLst>
                <a:ext uri="{FF2B5EF4-FFF2-40B4-BE49-F238E27FC236}">
                  <a16:creationId xmlns:a16="http://schemas.microsoft.com/office/drawing/2014/main" id="{EEB2044F-EF35-4741-A581-945B3FD34549}"/>
                </a:ext>
              </a:extLst>
            </p:cNvPr>
            <p:cNvPicPr>
              <a:picLocks noChangeAspect="1"/>
            </p:cNvPicPr>
            <p:nvPr/>
          </p:nvPicPr>
          <p:blipFill rotWithShape="1">
            <a:blip r:embed="rId18"/>
            <a:srcRect t="34881" r="77177"/>
            <a:stretch/>
          </p:blipFill>
          <p:spPr>
            <a:xfrm>
              <a:off x="21044717" y="5539308"/>
              <a:ext cx="1004083" cy="8631534"/>
            </a:xfrm>
            <a:prstGeom prst="rect">
              <a:avLst/>
            </a:prstGeom>
            <a:effectLst>
              <a:outerShdw blurRad="50800" dist="88900" dir="5400000" algn="ctr" rotWithShape="0">
                <a:srgbClr val="000000">
                  <a:alpha val="43137"/>
                </a:srgbClr>
              </a:outerShdw>
            </a:effectLst>
          </p:spPr>
        </p:pic>
        <p:pic>
          <p:nvPicPr>
            <p:cNvPr id="146" name="Picture 145">
              <a:extLst>
                <a:ext uri="{FF2B5EF4-FFF2-40B4-BE49-F238E27FC236}">
                  <a16:creationId xmlns:a16="http://schemas.microsoft.com/office/drawing/2014/main" id="{7C6659FF-E640-42EA-A1F5-3E16B9AE6CC1}"/>
                </a:ext>
              </a:extLst>
            </p:cNvPr>
            <p:cNvPicPr>
              <a:picLocks noChangeAspect="1"/>
            </p:cNvPicPr>
            <p:nvPr/>
          </p:nvPicPr>
          <p:blipFill rotWithShape="1">
            <a:blip r:embed="rId19"/>
            <a:srcRect l="26741" t="35184"/>
            <a:stretch/>
          </p:blipFill>
          <p:spPr>
            <a:xfrm>
              <a:off x="22173893" y="5545842"/>
              <a:ext cx="8731552" cy="8582856"/>
            </a:xfrm>
            <a:prstGeom prst="rect">
              <a:avLst/>
            </a:prstGeom>
          </p:spPr>
        </p:pic>
        <p:pic>
          <p:nvPicPr>
            <p:cNvPr id="148" name="Picture 147">
              <a:extLst>
                <a:ext uri="{FF2B5EF4-FFF2-40B4-BE49-F238E27FC236}">
                  <a16:creationId xmlns:a16="http://schemas.microsoft.com/office/drawing/2014/main" id="{4AB2CE14-49F4-4AE3-9304-360BDAD981F6}"/>
                </a:ext>
              </a:extLst>
            </p:cNvPr>
            <p:cNvPicPr>
              <a:picLocks noChangeAspect="1"/>
            </p:cNvPicPr>
            <p:nvPr/>
          </p:nvPicPr>
          <p:blipFill rotWithShape="1">
            <a:blip r:embed="rId20"/>
            <a:srcRect t="6755"/>
            <a:stretch/>
          </p:blipFill>
          <p:spPr>
            <a:xfrm>
              <a:off x="29906452" y="4569259"/>
              <a:ext cx="2526999" cy="441451"/>
            </a:xfrm>
            <a:prstGeom prst="rect">
              <a:avLst/>
            </a:prstGeom>
          </p:spPr>
        </p:pic>
        <p:sp>
          <p:nvSpPr>
            <p:cNvPr id="42" name="TextBox 41">
              <a:extLst>
                <a:ext uri="{FF2B5EF4-FFF2-40B4-BE49-F238E27FC236}">
                  <a16:creationId xmlns:a16="http://schemas.microsoft.com/office/drawing/2014/main" id="{5F7F4E74-7809-47F7-B034-F8277A16EDA3}"/>
                </a:ext>
              </a:extLst>
            </p:cNvPr>
            <p:cNvSpPr txBox="1"/>
            <p:nvPr/>
          </p:nvSpPr>
          <p:spPr>
            <a:xfrm>
              <a:off x="24420687" y="4314559"/>
              <a:ext cx="3804760" cy="523219"/>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IO Lymphocyte Activity</a:t>
              </a:r>
              <a:endParaRPr lang="en-US" sz="2800" dirty="0"/>
            </a:p>
          </p:txBody>
        </p:sp>
      </p:grpSp>
      <p:grpSp>
        <p:nvGrpSpPr>
          <p:cNvPr id="6" name="Group 5">
            <a:extLst>
              <a:ext uri="{FF2B5EF4-FFF2-40B4-BE49-F238E27FC236}">
                <a16:creationId xmlns:a16="http://schemas.microsoft.com/office/drawing/2014/main" id="{43086D17-D8A5-4FF5-BFAB-B11B5BD0BEAC}"/>
              </a:ext>
            </a:extLst>
          </p:cNvPr>
          <p:cNvGrpSpPr/>
          <p:nvPr/>
        </p:nvGrpSpPr>
        <p:grpSpPr>
          <a:xfrm>
            <a:off x="23082686" y="12743920"/>
            <a:ext cx="7737153" cy="6452667"/>
            <a:chOff x="21044717" y="15734163"/>
            <a:chExt cx="10843268" cy="9043120"/>
          </a:xfrm>
        </p:grpSpPr>
        <p:pic>
          <p:nvPicPr>
            <p:cNvPr id="150" name="Picture 149">
              <a:extLst>
                <a:ext uri="{FF2B5EF4-FFF2-40B4-BE49-F238E27FC236}">
                  <a16:creationId xmlns:a16="http://schemas.microsoft.com/office/drawing/2014/main" id="{C1B1BE93-7C2B-47F2-B06C-A932B8671120}"/>
                </a:ext>
              </a:extLst>
            </p:cNvPr>
            <p:cNvPicPr>
              <a:picLocks noChangeAspect="1"/>
            </p:cNvPicPr>
            <p:nvPr/>
          </p:nvPicPr>
          <p:blipFill rotWithShape="1">
            <a:blip r:embed="rId21"/>
            <a:srcRect l="20507" t="37688"/>
            <a:stretch/>
          </p:blipFill>
          <p:spPr>
            <a:xfrm>
              <a:off x="22102478" y="16968003"/>
              <a:ext cx="9785507" cy="7784631"/>
            </a:xfrm>
            <a:prstGeom prst="rect">
              <a:avLst/>
            </a:prstGeom>
          </p:spPr>
        </p:pic>
        <p:pic>
          <p:nvPicPr>
            <p:cNvPr id="151" name="Picture 150">
              <a:extLst>
                <a:ext uri="{FF2B5EF4-FFF2-40B4-BE49-F238E27FC236}">
                  <a16:creationId xmlns:a16="http://schemas.microsoft.com/office/drawing/2014/main" id="{AF25297C-A32C-4463-979C-B63290171E9F}"/>
                </a:ext>
              </a:extLst>
            </p:cNvPr>
            <p:cNvPicPr>
              <a:picLocks noChangeAspect="1"/>
            </p:cNvPicPr>
            <p:nvPr/>
          </p:nvPicPr>
          <p:blipFill rotWithShape="1">
            <a:blip r:embed="rId21"/>
            <a:srcRect l="877" t="37688" r="79508"/>
            <a:stretch/>
          </p:blipFill>
          <p:spPr>
            <a:xfrm>
              <a:off x="21044717" y="16992652"/>
              <a:ext cx="1052186" cy="7784631"/>
            </a:xfrm>
            <a:prstGeom prst="rect">
              <a:avLst/>
            </a:prstGeom>
          </p:spPr>
        </p:pic>
        <p:pic>
          <p:nvPicPr>
            <p:cNvPr id="152" name="Picture 151">
              <a:extLst>
                <a:ext uri="{FF2B5EF4-FFF2-40B4-BE49-F238E27FC236}">
                  <a16:creationId xmlns:a16="http://schemas.microsoft.com/office/drawing/2014/main" id="{0963582C-BAAC-4264-B329-3C192F305B76}"/>
                </a:ext>
              </a:extLst>
            </p:cNvPr>
            <p:cNvPicPr>
              <a:picLocks noChangeAspect="1"/>
            </p:cNvPicPr>
            <p:nvPr/>
          </p:nvPicPr>
          <p:blipFill rotWithShape="1">
            <a:blip r:embed="rId21"/>
            <a:srcRect l="25314" t="32561" r="-1" b="65707"/>
            <a:stretch/>
          </p:blipFill>
          <p:spPr>
            <a:xfrm>
              <a:off x="22665690" y="16776238"/>
              <a:ext cx="9193860" cy="216414"/>
            </a:xfrm>
            <a:prstGeom prst="rect">
              <a:avLst/>
            </a:prstGeom>
          </p:spPr>
        </p:pic>
        <p:sp>
          <p:nvSpPr>
            <p:cNvPr id="43" name="TextBox 42">
              <a:extLst>
                <a:ext uri="{FF2B5EF4-FFF2-40B4-BE49-F238E27FC236}">
                  <a16:creationId xmlns:a16="http://schemas.microsoft.com/office/drawing/2014/main" id="{5A2E5B79-C777-4B04-95E9-A240669578F5}"/>
                </a:ext>
              </a:extLst>
            </p:cNvPr>
            <p:cNvSpPr txBox="1"/>
            <p:nvPr/>
          </p:nvSpPr>
          <p:spPr>
            <a:xfrm>
              <a:off x="25107426" y="15734163"/>
              <a:ext cx="264149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Myeloid Activity</a:t>
              </a:r>
              <a:endParaRPr lang="en-US" sz="2800" dirty="0"/>
            </a:p>
          </p:txBody>
        </p:sp>
      </p:grpSp>
      <p:pic>
        <p:nvPicPr>
          <p:cNvPr id="8" name="Picture 7">
            <a:extLst>
              <a:ext uri="{FF2B5EF4-FFF2-40B4-BE49-F238E27FC236}">
                <a16:creationId xmlns:a16="http://schemas.microsoft.com/office/drawing/2014/main" id="{9C817CA3-8ECB-409B-84B6-96F8A572EDEC}"/>
              </a:ext>
            </a:extLst>
          </p:cNvPr>
          <p:cNvPicPr>
            <a:picLocks noChangeAspect="1"/>
          </p:cNvPicPr>
          <p:nvPr/>
        </p:nvPicPr>
        <p:blipFill>
          <a:blip r:embed="rId22"/>
          <a:stretch>
            <a:fillRect/>
          </a:stretch>
        </p:blipFill>
        <p:spPr>
          <a:xfrm>
            <a:off x="22375496" y="21557195"/>
            <a:ext cx="9144000" cy="1940924"/>
          </a:xfrm>
          <a:prstGeom prst="rect">
            <a:avLst/>
          </a:prstGeom>
        </p:spPr>
      </p:pic>
      <p:pic>
        <p:nvPicPr>
          <p:cNvPr id="11" name="Picture 10">
            <a:extLst>
              <a:ext uri="{FF2B5EF4-FFF2-40B4-BE49-F238E27FC236}">
                <a16:creationId xmlns:a16="http://schemas.microsoft.com/office/drawing/2014/main" id="{89F99A5C-ACD9-4CA6-9FB6-449949765DE1}"/>
              </a:ext>
            </a:extLst>
          </p:cNvPr>
          <p:cNvPicPr>
            <a:picLocks noChangeAspect="1"/>
          </p:cNvPicPr>
          <p:nvPr/>
        </p:nvPicPr>
        <p:blipFill>
          <a:blip r:embed="rId23"/>
          <a:stretch>
            <a:fillRect/>
          </a:stretch>
        </p:blipFill>
        <p:spPr>
          <a:xfrm>
            <a:off x="22375496" y="23557710"/>
            <a:ext cx="9144000" cy="1945158"/>
          </a:xfrm>
          <a:prstGeom prst="rect">
            <a:avLst/>
          </a:prstGeom>
        </p:spPr>
      </p:pic>
      <p:sp>
        <p:nvSpPr>
          <p:cNvPr id="79" name="Rectangle 78">
            <a:extLst>
              <a:ext uri="{FF2B5EF4-FFF2-40B4-BE49-F238E27FC236}">
                <a16:creationId xmlns:a16="http://schemas.microsoft.com/office/drawing/2014/main" id="{0A0B36B6-DA24-457D-9867-5B1E13FD32FF}"/>
              </a:ext>
            </a:extLst>
          </p:cNvPr>
          <p:cNvSpPr/>
          <p:nvPr/>
        </p:nvSpPr>
        <p:spPr>
          <a:xfrm>
            <a:off x="22058152" y="26060265"/>
            <a:ext cx="9995189" cy="95410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Bar graphs of differential CXCL8 and IDO1 gene expression across 44 colorectal samples.  </a:t>
            </a:r>
            <a:r>
              <a:rPr lang="en-US" sz="1400" dirty="0">
                <a:latin typeface="Arial" panose="020B0604020202020204" pitchFamily="34" charset="0"/>
                <a:cs typeface="Arial" panose="020B0604020202020204" pitchFamily="34" charset="0"/>
              </a:rPr>
              <a:t>Counts were housekeeper normalized and the average of each technical duplicate are plotted.  CXCL8 encodes for Interleukin 8, a chemokine produced by macrophages and is a key mediator associated with inflammation. IDO1 encodes for the IDO enzyme that plays an important role in immune modulation and has been shown to allow tumor cells to escape the immune system.  </a:t>
            </a:r>
          </a:p>
        </p:txBody>
      </p:sp>
    </p:spTree>
    <p:extLst>
      <p:ext uri="{BB962C8B-B14F-4D97-AF65-F5344CB8AC3E}">
        <p14:creationId xmlns:p14="http://schemas.microsoft.com/office/powerpoint/2010/main" val="2710131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3147</TotalTime>
  <Words>1543</Words>
  <Application>Microsoft Office PowerPoint</Application>
  <PresentationFormat>Custom</PresentationFormat>
  <Paragraphs>429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Graphica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Terrones</dc:creator>
  <cp:lastModifiedBy>Giang Ong</cp:lastModifiedBy>
  <cp:revision>120</cp:revision>
  <dcterms:created xsi:type="dcterms:W3CDTF">2016-01-22T22:40:42Z</dcterms:created>
  <dcterms:modified xsi:type="dcterms:W3CDTF">2017-10-24T20:46:13Z</dcterms:modified>
</cp:coreProperties>
</file>